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2" r:id="rId2"/>
    <p:sldId id="319" r:id="rId3"/>
    <p:sldId id="368" r:id="rId4"/>
    <p:sldId id="373" r:id="rId5"/>
    <p:sldId id="375" r:id="rId6"/>
    <p:sldId id="374" r:id="rId7"/>
    <p:sldId id="376" r:id="rId8"/>
    <p:sldId id="377" r:id="rId9"/>
    <p:sldId id="378" r:id="rId10"/>
    <p:sldId id="380" r:id="rId11"/>
    <p:sldId id="381" r:id="rId12"/>
    <p:sldId id="382" r:id="rId13"/>
    <p:sldId id="383" r:id="rId14"/>
    <p:sldId id="384" r:id="rId15"/>
    <p:sldId id="385" r:id="rId16"/>
    <p:sldId id="379" r:id="rId17"/>
    <p:sldId id="387" r:id="rId18"/>
    <p:sldId id="388" r:id="rId19"/>
    <p:sldId id="389" r:id="rId20"/>
    <p:sldId id="390" r:id="rId21"/>
    <p:sldId id="391" r:id="rId22"/>
    <p:sldId id="392" r:id="rId23"/>
    <p:sldId id="372" r:id="rId24"/>
    <p:sldId id="366" r:id="rId25"/>
    <p:sldId id="393" r:id="rId26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66FF66"/>
    <a:srgbClr val="FFFFCC"/>
    <a:srgbClr val="990000"/>
    <a:srgbClr val="66FFFF"/>
    <a:srgbClr val="CC3300"/>
    <a:srgbClr val="009900"/>
    <a:srgbClr val="99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87" autoAdjust="0"/>
    <p:restoredTop sz="94709" autoAdjust="0"/>
  </p:normalViewPr>
  <p:slideViewPr>
    <p:cSldViewPr>
      <p:cViewPr varScale="1">
        <p:scale>
          <a:sx n="98" d="100"/>
          <a:sy n="98" d="100"/>
        </p:scale>
        <p:origin x="78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DFC51-2CB2-44EC-8E1E-58BCACA14128}" type="datetimeFigureOut">
              <a:rPr lang="th-TH" smtClean="0"/>
              <a:pPr/>
              <a:t>07/04/58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AA2AF-A855-4DA6-813C-8D551EF3C4E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0372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221F1-FC81-4132-9A97-07A7F46D9FD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A73495B-C080-467A-8A72-026EC904929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565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4A065-0A73-455C-9C64-D2BF419C5A84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29DF-A3E7-4047-8469-8A5C95EB61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21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18E6-008B-4D52-A981-82B9FBADCE22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26388-C048-468F-86A3-FFCB41CD9B1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4694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5F2F-AE4C-4DAD-8BB0-4F31EA8F1F0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800"/>
            </a:lvl1pPr>
          </a:lstStyle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1317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3629-C753-4031-BD5C-BECF45FCBF35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41E9857-5219-4280-B0C3-D4604BFA323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8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BC968-84E1-49EA-A1F4-76CCD14D0A80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F1EFD-9AFE-48A6-B1F7-702C124E64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3875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6A5DC-B778-4DDA-BA60-282A8A4D8077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C8280-6EC8-416E-947C-585F1FF0598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205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F9D9F-C5D9-41F0-A47C-081B9C6256FB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82F3C-212C-42BA-9C6A-BC4F6ABF9DA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5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72D2-8CDB-4C29-BAC2-44F56FF6B10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44E81-3BE4-411C-B597-21C8C13A12F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77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0AF8D-B907-470D-83E6-FD0FB54A593C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AC9AD-FF17-435F-A781-FFF0905FA8B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8895-38F2-4D29-80D0-BEB922230B98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C5D9D-B849-41BA-96A8-BB4FCBFFFDB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426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B89B53-E7B4-4721-A795-6A38353B903D}" type="datetime1">
              <a:rPr lang="th-TH" smtClean="0"/>
              <a:pPr>
                <a:defRPr/>
              </a:pPr>
              <a:t>07/04/58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th-TH" sz="16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r"/>
            <a:fld id="{9BF886F8-6CD0-48EF-84AB-8647602A4571}" type="slidenum">
              <a:rPr lang="th-TH" smtClean="0"/>
              <a:pPr algn="r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86" y="2132856"/>
            <a:ext cx="9028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รายงานผลการดำเนินงานประจำ 2 เดือน</a:t>
            </a:r>
          </a:p>
          <a:p>
            <a:pPr algn="ctr"/>
            <a:r>
              <a:rPr lang="th-TH" sz="36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</a:t>
            </a:r>
          </a:p>
          <a:p>
            <a:pPr algn="ctr"/>
            <a:r>
              <a:rPr lang="th-TH" sz="36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รายงานวิเคราะห์ผลประหยัดพลังงานและกิจกรรมประชาสัมพันธ์</a:t>
            </a:r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16160"/>
            <a:ext cx="9144000" cy="184184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36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10</a:t>
            </a:fld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928670"/>
            <a:ext cx="3500462" cy="565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สี่เหลี่ยมผืนผ้า 8"/>
          <p:cNvSpPr/>
          <p:nvPr/>
        </p:nvSpPr>
        <p:spPr>
          <a:xfrm>
            <a:off x="0" y="97327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แบบฟอร์มรายงานวิเคราะห์ผลประหยัดพลังงาน</a:t>
            </a:r>
          </a:p>
          <a:p>
            <a:pPr algn="ctr"/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และกิจกรรมประชาสัมพันธ์</a:t>
            </a:r>
            <a:endParaRPr lang="th-TH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11</a:t>
            </a:fld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33202"/>
            <a:ext cx="4572032" cy="612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1" y="744850"/>
            <a:ext cx="4643439" cy="611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12</a:t>
            </a:fld>
            <a:endParaRPr lang="th-TH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1000108"/>
            <a:ext cx="4437797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0488" y="1214422"/>
            <a:ext cx="4507239" cy="5460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13</a:t>
            </a:fld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928669"/>
            <a:ext cx="8858280" cy="560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14</a:t>
            </a:fld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1285860"/>
            <a:ext cx="9078121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15</a:t>
            </a:fld>
            <a:endParaRPr lang="th-TH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43836"/>
            <a:ext cx="9144000" cy="578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16</a:t>
            </a:fld>
            <a:endParaRPr lang="th-TH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71545"/>
            <a:ext cx="9144000" cy="437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17</a:t>
            </a:fld>
            <a:endParaRPr lang="th-TH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214422"/>
            <a:ext cx="914400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18</a:t>
            </a:fld>
            <a:endParaRPr lang="th-TH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04" y="857232"/>
            <a:ext cx="492634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19</a:t>
            </a:fld>
            <a:endParaRPr lang="th-TH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28670"/>
            <a:ext cx="8358214" cy="570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รูปภาพ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0836" y="18926"/>
            <a:ext cx="1468238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530728" cy="3967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ตัวแทนหมายเลขภาพนิ่ง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289B8-5B15-4FD9-A029-B9F499EBC50E}" type="slidenum">
              <a:rPr lang="th-TH" smtClean="0"/>
              <a:pPr>
                <a:defRPr/>
              </a:pPr>
              <a:t>2</a:t>
            </a:fld>
            <a:endParaRPr lang="th-TH"/>
          </a:p>
        </p:txBody>
      </p:sp>
      <p:pic>
        <p:nvPicPr>
          <p:cNvPr id="20" name="รูปภาพ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7642952" y="5356952"/>
            <a:ext cx="1643052" cy="135904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2000240"/>
            <a:ext cx="90902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</a:t>
            </a:r>
          </a:p>
          <a:p>
            <a:r>
              <a:rPr lang="th-TH" sz="2400" b="1" u="sng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</a:t>
            </a:r>
          </a:p>
          <a:p>
            <a:pPr>
              <a:buFontTx/>
              <a:buChar char="-"/>
            </a:pPr>
            <a:r>
              <a:rPr lang="th-TH" sz="20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เพื่อให้ทราบถึงความคืบหน้าในการดำเนินการปรับปรุงตามมาตรการต่างๆที่ทางอาคารเสนอมายังโครงการ รวมถึงรับทราบปัญหาและแนวทางแก้ไขเพื่อให้การปรับปรุงสำเร็จลุล่วงตามที่มุ่งหวัง</a:t>
            </a:r>
            <a:endParaRPr lang="th-TH" sz="2400" b="1" dirty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  <a:p>
            <a:endParaRPr lang="th-TH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4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รายงานวิเคราะห์ผลประหยัด</a:t>
            </a:r>
            <a:endParaRPr lang="th-TH" sz="2400" b="1" u="sng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400" b="1" u="sng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วัตถุประสงค์</a:t>
            </a:r>
          </a:p>
          <a:p>
            <a:r>
              <a:rPr lang="th-TH" sz="2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เพื่อสรุปผลการดำเนินการปรับปรุงทั้งหมด และสรุปผลประหยัดที่ได้รับจากการดำเนินการตามมาตรการทั้งหมดที่เสนอ</a:t>
            </a:r>
            <a:endParaRPr lang="th-TH" sz="24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285860"/>
            <a:ext cx="6338595" cy="400110"/>
          </a:xfrm>
          <a:prstGeom prst="rect">
            <a:avLst/>
          </a:prstGeom>
          <a:solidFill>
            <a:srgbClr val="FFFF66"/>
          </a:solidFill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เอกสารที่ต้องจัดทำเพื่อส่งให้ทางโครงการประกอบด้วย</a:t>
            </a:r>
          </a:p>
        </p:txBody>
      </p:sp>
    </p:spTree>
    <p:extLst>
      <p:ext uri="{BB962C8B-B14F-4D97-AF65-F5344CB8AC3E}">
        <p14:creationId xmlns:p14="http://schemas.microsoft.com/office/powerpoint/2010/main" val="17736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20</a:t>
            </a:fld>
            <a:endParaRPr lang="th-TH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57232"/>
            <a:ext cx="844019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21</a:t>
            </a:fld>
            <a:endParaRPr lang="th-TH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2" y="1189880"/>
            <a:ext cx="9144064" cy="504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22</a:t>
            </a:fld>
            <a:endParaRPr lang="th-TH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7503" y="1142984"/>
            <a:ext cx="9172136" cy="471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72140"/>
            <a:ext cx="9144000" cy="128586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23</a:t>
            </a:fld>
            <a:endParaRPr lang="th-TH" dirty="0"/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214282" y="1928802"/>
          <a:ext cx="8715435" cy="255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2428892"/>
                <a:gridCol w="278608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ahoma" pitchFamily="34" charset="0"/>
                          <a:cs typeface="Tahoma" pitchFamily="34" charset="0"/>
                        </a:rPr>
                        <a:t>เอกสาร</a:t>
                      </a:r>
                      <a:endParaRPr lang="th-TH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latin typeface="Tahoma" pitchFamily="34" charset="0"/>
                          <a:cs typeface="Tahoma" pitchFamily="34" charset="0"/>
                        </a:rPr>
                        <a:t>จำนวนรายงานที่ต้องส่ง</a:t>
                      </a:r>
                      <a:endParaRPr lang="th-TH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latin typeface="Tahoma" pitchFamily="34" charset="0"/>
                          <a:cs typeface="Tahoma" pitchFamily="34" charset="0"/>
                        </a:rPr>
                        <a:t>ระยะเวลาส่ง</a:t>
                      </a:r>
                    </a:p>
                    <a:p>
                      <a:pPr algn="ctr"/>
                      <a:endParaRPr lang="th-TH" sz="2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th-TH" sz="1800" b="1" dirty="0" smtClean="0">
                          <a:latin typeface="Tahoma" pitchFamily="34" charset="0"/>
                          <a:cs typeface="Tahoma" pitchFamily="34" charset="0"/>
                        </a:rPr>
                        <a:t>1. รายงานผลการดำเนินงานประจำ</a:t>
                      </a:r>
                      <a:r>
                        <a:rPr lang="th-TH" sz="1800" b="1" baseline="0" dirty="0" smtClean="0">
                          <a:latin typeface="Tahoma" pitchFamily="34" charset="0"/>
                          <a:cs typeface="Tahoma" pitchFamily="34" charset="0"/>
                        </a:rPr>
                        <a:t> 2 เดือน</a:t>
                      </a:r>
                      <a:endParaRPr lang="th-TH" sz="1800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4 ฉบับ</a:t>
                      </a:r>
                      <a:endParaRPr lang="th-TH" sz="1800" b="1" dirty="0">
                        <a:solidFill>
                          <a:srgbClr val="FF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ภายในสิ้นเดือน</a:t>
                      </a:r>
                      <a:r>
                        <a:rPr lang="th-TH" sz="180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1" u="sng" baseline="0" dirty="0" smtClean="0">
                          <a:solidFill>
                            <a:srgbClr val="FF0000"/>
                          </a:solidFill>
                          <a:latin typeface="Tahoma" pitchFamily="34" charset="0"/>
                          <a:cs typeface="Tahoma" pitchFamily="34" charset="0"/>
                        </a:rPr>
                        <a:t>เม.ย. 58</a:t>
                      </a:r>
                      <a:endParaRPr lang="th-TH" sz="1800" b="1" u="sng" dirty="0">
                        <a:solidFill>
                          <a:srgbClr val="FF0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th-TH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ภายในสิ้นเดือน</a:t>
                      </a:r>
                      <a:r>
                        <a:rPr lang="th-TH" sz="180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1" u="sng" baseline="0" dirty="0" smtClean="0">
                          <a:solidFill>
                            <a:srgbClr val="0000CC"/>
                          </a:solidFill>
                          <a:latin typeface="Tahoma" pitchFamily="34" charset="0"/>
                          <a:cs typeface="Tahoma" pitchFamily="34" charset="0"/>
                        </a:rPr>
                        <a:t>มิ.ย. 58</a:t>
                      </a:r>
                      <a:endParaRPr lang="th-TH" sz="1800" b="1" u="sng" dirty="0" smtClean="0">
                        <a:solidFill>
                          <a:srgbClr val="0000CC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th-TH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ภายในสิ้นเดือน</a:t>
                      </a:r>
                      <a:r>
                        <a:rPr lang="th-TH" sz="180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1" u="sng" baseline="0" dirty="0" smtClean="0">
                          <a:solidFill>
                            <a:srgbClr val="FF0066"/>
                          </a:solidFill>
                          <a:latin typeface="Tahoma" pitchFamily="34" charset="0"/>
                          <a:cs typeface="Tahoma" pitchFamily="34" charset="0"/>
                        </a:rPr>
                        <a:t>ส.ค. 58</a:t>
                      </a:r>
                      <a:endParaRPr lang="th-TH" sz="1800" b="1" u="sng" dirty="0" smtClean="0">
                        <a:solidFill>
                          <a:srgbClr val="FF0066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th-TH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 sz="18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ภายในสิ้นเดือน</a:t>
                      </a:r>
                      <a:r>
                        <a:rPr lang="th-TH" sz="1800" baseline="0" dirty="0" smtClean="0">
                          <a:latin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th-TH" sz="1800" b="1" u="sng" baseline="0" dirty="0" smtClean="0">
                          <a:solidFill>
                            <a:srgbClr val="008000"/>
                          </a:solidFill>
                          <a:latin typeface="Tahoma" pitchFamily="34" charset="0"/>
                          <a:cs typeface="Tahoma" pitchFamily="34" charset="0"/>
                        </a:rPr>
                        <a:t>ต.ค. 58</a:t>
                      </a:r>
                      <a:endParaRPr lang="th-TH" sz="1800" b="1" u="sng" dirty="0" smtClean="0">
                        <a:solidFill>
                          <a:srgbClr val="0080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ahoma" pitchFamily="34" charset="0"/>
                          <a:cs typeface="Tahoma" pitchFamily="34" charset="0"/>
                        </a:rPr>
                        <a:t>2. รายงานวิเคราะห์ผลประหยัด</a:t>
                      </a:r>
                    </a:p>
                  </a:txBody>
                  <a:tcP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rgbClr val="0000CC"/>
                          </a:solidFill>
                          <a:latin typeface="Tahoma" pitchFamily="34" charset="0"/>
                          <a:cs typeface="Tahoma" pitchFamily="34" charset="0"/>
                        </a:rPr>
                        <a:t>1 ฉบับ</a:t>
                      </a:r>
                      <a:endParaRPr lang="th-TH" sz="1800" b="1" dirty="0">
                        <a:solidFill>
                          <a:srgbClr val="0000CC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latin typeface="Tahoma" pitchFamily="34" charset="0"/>
                          <a:cs typeface="Tahoma" pitchFamily="34" charset="0"/>
                        </a:rPr>
                        <a:t>ภายในสิ้นเดือน </a:t>
                      </a:r>
                      <a:r>
                        <a:rPr lang="th-TH" sz="1800" b="1" u="sng" dirty="0" smtClean="0">
                          <a:solidFill>
                            <a:srgbClr val="FF3300"/>
                          </a:solidFill>
                          <a:latin typeface="Tahoma" pitchFamily="34" charset="0"/>
                          <a:cs typeface="Tahoma" pitchFamily="34" charset="0"/>
                        </a:rPr>
                        <a:t>พ.ย. 58</a:t>
                      </a:r>
                      <a:endParaRPr lang="th-TH" sz="1800" b="1" u="sng" dirty="0">
                        <a:solidFill>
                          <a:srgbClr val="FF3300"/>
                        </a:solidFill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66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38107" y="0"/>
            <a:ext cx="1405893" cy="800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715016"/>
            <a:ext cx="9144000" cy="114298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3568" y="1919240"/>
            <a:ext cx="7920880" cy="144016"/>
          </a:xfrm>
          <a:prstGeom prst="rect">
            <a:avLst/>
          </a:prstGeom>
          <a:solidFill>
            <a:srgbClr val="0000CC"/>
          </a:solidFill>
        </p:spPr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8" y="3615795"/>
            <a:ext cx="7920880" cy="144016"/>
          </a:xfrm>
          <a:prstGeom prst="rect">
            <a:avLst/>
          </a:prstGeom>
          <a:solidFill>
            <a:srgbClr val="0000CC"/>
          </a:solidFill>
        </p:spPr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217156"/>
            <a:ext cx="7920880" cy="144016"/>
          </a:xfrm>
          <a:prstGeom prst="rect">
            <a:avLst/>
          </a:prstGeom>
          <a:solidFill>
            <a:srgbClr val="0000CC"/>
          </a:solidFill>
        </p:spPr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3568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332938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52256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17912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86599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00740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35084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269428" y="170321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15690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64486" y="2014764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898" y="1998750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958" y="1998093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957370" y="1998093"/>
            <a:ext cx="821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เมย.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219548" y="1998093"/>
            <a:ext cx="782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89595" y="1998093"/>
            <a:ext cx="750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มิย.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79397" y="3706152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96641" y="3706152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98442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650186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8164" y="3700458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กย.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5967434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55589" y="3696822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7284682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27507" y="3690813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พย.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8601927" y="3412426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67193" y="3700458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58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1979712" y="5015584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953973" y="5254454"/>
            <a:ext cx="755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มค.</a:t>
            </a:r>
            <a:r>
              <a:rPr lang="th-TH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59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683568" y="5015584"/>
            <a:ext cx="0" cy="576064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46501" y="4435357"/>
            <a:ext cx="521190" cy="761739"/>
          </a:xfrm>
          <a:prstGeom prst="rect">
            <a:avLst/>
          </a:prstGeom>
        </p:spPr>
      </p:pic>
      <p:sp>
        <p:nvSpPr>
          <p:cNvPr id="47" name="Line Callout 2 46"/>
          <p:cNvSpPr/>
          <p:nvPr/>
        </p:nvSpPr>
        <p:spPr>
          <a:xfrm>
            <a:off x="7429520" y="2646380"/>
            <a:ext cx="1285884" cy="453608"/>
          </a:xfrm>
          <a:prstGeom prst="borderCallout2">
            <a:avLst>
              <a:gd name="adj1" fmla="val 102994"/>
              <a:gd name="adj2" fmla="val 6592"/>
              <a:gd name="adj3" fmla="val 106003"/>
              <a:gd name="adj4" fmla="val -8640"/>
              <a:gd name="adj5" fmla="val 169419"/>
              <a:gd name="adj6" fmla="val -11376"/>
            </a:avLst>
          </a:prstGeom>
          <a:solidFill>
            <a:srgbClr val="FFFF00"/>
          </a:solidFill>
          <a:ln w="38100">
            <a:solidFill>
              <a:srgbClr val="00CC00"/>
            </a:solidFill>
            <a:headEnd type="none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th-TH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ส่งรายงานวิเคราะห์ผลประหยัด</a:t>
            </a:r>
            <a:endParaRPr lang="th-TH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5496" y="-27384"/>
            <a:ext cx="5431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 2015</a:t>
            </a:r>
            <a:endParaRPr lang="th-TH" sz="2400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24</a:t>
            </a:fld>
            <a:endParaRPr lang="th-TH" dirty="0"/>
          </a:p>
        </p:txBody>
      </p:sp>
      <p:sp>
        <p:nvSpPr>
          <p:cNvPr id="59" name="วงเล็บปีกกาขวา 58"/>
          <p:cNvSpPr/>
          <p:nvPr/>
        </p:nvSpPr>
        <p:spPr>
          <a:xfrm rot="16200000">
            <a:off x="2406789" y="814261"/>
            <a:ext cx="500066" cy="1285884"/>
          </a:xfrm>
          <a:prstGeom prst="rightBrace">
            <a:avLst/>
          </a:prstGeom>
          <a:ln w="476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0" name="TextBox 59"/>
          <p:cNvSpPr txBox="1"/>
          <p:nvPr/>
        </p:nvSpPr>
        <p:spPr>
          <a:xfrm>
            <a:off x="1986584" y="662962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ส่งข้อตกลง </a:t>
            </a:r>
            <a:r>
              <a:rPr lang="en-US" sz="14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M&amp;V</a:t>
            </a:r>
            <a:endParaRPr lang="th-TH" sz="1400" b="1" dirty="0" smtClean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คำบรรยายภาพแบบสี่เหลี่ยม 62"/>
          <p:cNvSpPr/>
          <p:nvPr/>
        </p:nvSpPr>
        <p:spPr>
          <a:xfrm>
            <a:off x="4929190" y="428604"/>
            <a:ext cx="1928826" cy="500066"/>
          </a:xfrm>
          <a:prstGeom prst="wedgeRectCallout">
            <a:avLst>
              <a:gd name="adj1" fmla="val 3431"/>
              <a:gd name="adj2" fmla="val 206541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r>
              <a:rPr lang="th-TH" sz="1100" b="1" dirty="0" smtClean="0"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 </a:t>
            </a:r>
            <a:r>
              <a:rPr lang="th-TH" sz="11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ฉบับที่ 1</a:t>
            </a:r>
            <a:endParaRPr lang="th-TH" sz="11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4" name="คำบรรยายภาพแบบสี่เหลี่ยม 63"/>
          <p:cNvSpPr/>
          <p:nvPr/>
        </p:nvSpPr>
        <p:spPr>
          <a:xfrm>
            <a:off x="7099626" y="785794"/>
            <a:ext cx="1857356" cy="571504"/>
          </a:xfrm>
          <a:prstGeom prst="wedgeRectCallout">
            <a:avLst>
              <a:gd name="adj1" fmla="val 27780"/>
              <a:gd name="adj2" fmla="val 113066"/>
            </a:avLst>
          </a:prstGeom>
          <a:solidFill>
            <a:srgbClr val="66FFFF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r>
              <a:rPr lang="th-TH" sz="1100" b="1" dirty="0" smtClean="0"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 </a:t>
            </a:r>
            <a:r>
              <a:rPr lang="th-TH" sz="11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ฉบับที่ 2</a:t>
            </a:r>
            <a:endParaRPr lang="th-TH" sz="11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5" name="คำบรรยายภาพแบบสี่เหลี่ยม 64"/>
          <p:cNvSpPr/>
          <p:nvPr/>
        </p:nvSpPr>
        <p:spPr>
          <a:xfrm>
            <a:off x="4827258" y="2486658"/>
            <a:ext cx="1758622" cy="571504"/>
          </a:xfrm>
          <a:prstGeom prst="wedgeRectCallout">
            <a:avLst>
              <a:gd name="adj1" fmla="val 14490"/>
              <a:gd name="adj2" fmla="val 113066"/>
            </a:avLst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r>
              <a:rPr lang="th-TH" sz="1100" b="1" dirty="0" smtClean="0"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 </a:t>
            </a:r>
            <a:r>
              <a:rPr lang="th-TH" sz="11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ฉบับที่ 4</a:t>
            </a:r>
            <a:endParaRPr lang="th-TH" sz="11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คำบรรยายภาพแบบสี่เหลี่ยม 65"/>
          <p:cNvSpPr/>
          <p:nvPr/>
        </p:nvSpPr>
        <p:spPr>
          <a:xfrm>
            <a:off x="2184052" y="2500306"/>
            <a:ext cx="1785918" cy="571504"/>
          </a:xfrm>
          <a:prstGeom prst="wedgeRectCallout">
            <a:avLst>
              <a:gd name="adj1" fmla="val 14490"/>
              <a:gd name="adj2" fmla="val 113066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r>
              <a:rPr lang="th-TH" sz="1100" b="1" dirty="0" smtClean="0"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 </a:t>
            </a:r>
            <a:r>
              <a:rPr lang="th-TH" sz="11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ฉบับที่ 3</a:t>
            </a:r>
            <a:endParaRPr lang="th-TH" sz="1100" b="1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วงเล็บปีกกาขวา 45"/>
          <p:cNvSpPr/>
          <p:nvPr/>
        </p:nvSpPr>
        <p:spPr>
          <a:xfrm rot="5400000">
            <a:off x="6415740" y="3602370"/>
            <a:ext cx="428628" cy="1285884"/>
          </a:xfrm>
          <a:prstGeom prst="rightBrac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TextBox 47"/>
          <p:cNvSpPr txBox="1"/>
          <p:nvPr/>
        </p:nvSpPr>
        <p:spPr>
          <a:xfrm>
            <a:off x="6016120" y="4500570"/>
            <a:ext cx="1265840" cy="60016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กรรมการผู้ทรงคุณวุฒิ เข้าเยี่ยมประเมิน</a:t>
            </a:r>
          </a:p>
        </p:txBody>
      </p:sp>
    </p:spTree>
    <p:extLst>
      <p:ext uri="{BB962C8B-B14F-4D97-AF65-F5344CB8AC3E}">
        <p14:creationId xmlns:p14="http://schemas.microsoft.com/office/powerpoint/2010/main" val="129909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มายเลขภาพนิ่ง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25</a:t>
            </a:fld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2285984" y="2500306"/>
            <a:ext cx="45111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ขอบคุณครับ</a:t>
            </a:r>
          </a:p>
        </p:txBody>
      </p:sp>
      <p:pic>
        <p:nvPicPr>
          <p:cNvPr id="5" name="รูปภาพ 4" descr="thank-you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43306" y="3857628"/>
            <a:ext cx="1800238" cy="20002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3</a:t>
            </a:fld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0194" y="1714488"/>
            <a:ext cx="9060007" cy="3908762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tabLst>
                <a:tab pos="536575" algn="l"/>
              </a:tabLst>
            </a:pPr>
            <a:r>
              <a:rPr lang="th-TH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ประกอบด้วย </a:t>
            </a:r>
            <a:endParaRPr lang="en-US" b="1" dirty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>
              <a:tabLst>
                <a:tab pos="536575" algn="l"/>
              </a:tabLst>
            </a:pPr>
            <a:r>
              <a:rPr lang="en-US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</a:t>
            </a:r>
            <a:endPara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30225" indent="-530225">
              <a:buFont typeface="Wingdings" pitchFamily="2" charset="2"/>
              <a:buChar char="v"/>
              <a:tabLst>
                <a:tab pos="536575" algn="l"/>
              </a:tabLst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หน้าปก</a:t>
            </a:r>
          </a:p>
          <a:p>
            <a:pPr marL="530225" indent="-530225">
              <a:tabLst>
                <a:tab pos="536575" algn="l"/>
              </a:tabLst>
            </a:pPr>
            <a:endPara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30225" indent="-530225">
              <a:buFont typeface="Wingdings" pitchFamily="2" charset="2"/>
              <a:buChar char="v"/>
              <a:tabLst>
                <a:tab pos="530225" algn="l"/>
              </a:tabLst>
            </a:pPr>
            <a:r>
              <a:rPr lang="th-TH" sz="20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1</a:t>
            </a: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สรุปสถานภาพการดำเนินมาตรการ</a:t>
            </a:r>
          </a:p>
          <a:p>
            <a:pPr marL="530225" indent="-530225">
              <a:tabLst>
                <a:tab pos="530225" algn="l"/>
              </a:tabLst>
            </a:pPr>
            <a:endPara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530225" indent="-530225">
              <a:tabLst>
                <a:tab pos="530225" algn="l"/>
              </a:tabLst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	- 1.1 ตารางสรุปสถานภาพการดำเนินมาตรการ</a:t>
            </a:r>
          </a:p>
          <a:p>
            <a:pPr marL="530225" indent="-530225">
              <a:tabLst>
                <a:tab pos="530225" algn="l"/>
              </a:tabLst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		- 1.2 ระยะเวลาที่คาดว่าจะดำเนินกิจกรรม</a:t>
            </a:r>
          </a:p>
          <a:p>
            <a:pPr marL="530225" indent="-530225">
              <a:tabLst>
                <a:tab pos="530225" algn="l"/>
              </a:tabLst>
            </a:pPr>
            <a:endParaRPr lang="th-TH" sz="20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tabLst>
                <a:tab pos="536575" algn="l"/>
              </a:tabLst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th-TH" sz="20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2</a:t>
            </a: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กิจกรรมประชาสัมพันธ์</a:t>
            </a:r>
          </a:p>
          <a:p>
            <a:pPr>
              <a:buFont typeface="Wingdings" pitchFamily="2" charset="2"/>
              <a:buChar char="v"/>
              <a:tabLst>
                <a:tab pos="536575" algn="l"/>
              </a:tabLst>
            </a:pPr>
            <a:endParaRPr lang="th-TH" sz="2000" b="1" u="sng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tabLst>
                <a:tab pos="536575" algn="l"/>
              </a:tabLst>
            </a:pP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th-TH" sz="20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3</a:t>
            </a:r>
            <a:r>
              <a:rPr lang="th-TH" sz="20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ปัญหา อุปสรรคและแนวทางแก้ไข</a:t>
            </a:r>
            <a:endParaRPr lang="th-TH" sz="20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36992" y="928670"/>
            <a:ext cx="74295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th-TH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รายงานผลการดำเนินงานประจำ 2 เดือน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4</a:t>
            </a:fld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4546" y="514334"/>
            <a:ext cx="4714908" cy="634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0"/>
            <a:ext cx="7040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แบบฟอร์มรายงานผลการดำเนินงานประจำ 2 เดือน</a:t>
            </a: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5</a:t>
            </a:fld>
            <a:endParaRPr lang="th-TH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000108"/>
            <a:ext cx="8341818" cy="53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6</a:t>
            </a:fld>
            <a:endParaRPr lang="th-T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418" y="1042312"/>
            <a:ext cx="8514110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7</a:t>
            </a:fld>
            <a:endParaRPr lang="th-TH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504" y="1000108"/>
            <a:ext cx="9001156" cy="534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1"/>
            <a:ext cx="1907704" cy="108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655964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20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8</a:t>
            </a:fld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3176" y="1285860"/>
            <a:ext cx="887840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15272" y="0"/>
            <a:ext cx="1428728" cy="81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รูปภาพ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986" y="539001"/>
            <a:ext cx="7027294" cy="3702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610" y="-4390"/>
            <a:ext cx="911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โครงการส่งเสริมการปรับปรุงประสิทธิภาพการใช้พลังงานในอาคาร</a:t>
            </a:r>
            <a:b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 Energy Saving Building</a:t>
            </a:r>
            <a:endParaRPr lang="th-TH" sz="1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รูปภาพ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578"/>
            <a:ext cx="9144000" cy="121442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93944E81-3BE4-411C-B597-21C8C13A12FA}" type="slidenum">
              <a:rPr lang="th-TH" smtClean="0"/>
              <a:pPr algn="r">
                <a:defRPr/>
              </a:pPr>
              <a:t>9</a:t>
            </a:fld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502688"/>
            <a:ext cx="9144000" cy="5355312"/>
          </a:xfrm>
          <a:prstGeom prst="rect">
            <a:avLst/>
          </a:prstGeom>
          <a:solidFill>
            <a:schemeClr val="bg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บทสรุปผู้บริหาร</a:t>
            </a:r>
          </a:p>
          <a:p>
            <a:pPr>
              <a:tabLst>
                <a:tab pos="361950" algn="l"/>
              </a:tabLst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สารบัญ</a:t>
            </a:r>
          </a:p>
          <a:p>
            <a:pPr>
              <a:buFont typeface="Wingdings" pitchFamily="2" charset="2"/>
              <a:buChar char="v"/>
              <a:tabLst>
                <a:tab pos="361950" algn="l"/>
              </a:tabLst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61950" indent="-361950"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1 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การวิเคราะห์ผลประหยัดมาตรการ............. ประกอบด้วย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แนวคิดการปรับปรุง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รายละเอียดเครื่องจักรที่ปรับปรุงก่อนและหลัง พร้อมรูป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สูตรการคำนวณการใช้พลังงานก่อนและหลัง ผลประหยัด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ข้อมูลที่ตรวจวัดก่อนและหลัง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ผลการวิเคราะห์ผลประหยัดที่ได้จริง</a:t>
            </a:r>
          </a:p>
          <a:p>
            <a:pPr>
              <a:buFont typeface="Wingdings" pitchFamily="2" charset="2"/>
              <a:buChar char="v"/>
              <a:tabLst>
                <a:tab pos="361950" algn="l"/>
              </a:tabLst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61950" indent="-361950"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</a:t>
            </a:r>
            <a:r>
              <a:rPr lang="en-US" sz="18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การวิเคราะห์ผลประหยัดมาตรการ.............</a:t>
            </a:r>
          </a:p>
          <a:p>
            <a:pPr marL="361950" indent="-361950">
              <a:buFont typeface="Wingdings" pitchFamily="2" charset="2"/>
              <a:buChar char="v"/>
              <a:tabLst>
                <a:tab pos="361950" algn="l"/>
              </a:tabLst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61950" indent="-361950"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u="sng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บทที่ 3</a:t>
            </a: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สรุปการดำเนินกิจกรรมและการประชาสัมพันธ์ภายในโครงการ </a:t>
            </a:r>
            <a:r>
              <a:rPr lang="en-US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MEA</a:t>
            </a:r>
            <a:endParaRPr lang="th-TH" sz="1800" b="1" u="sng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marL="361950" indent="-361950">
              <a:buFont typeface="Wingdings" pitchFamily="2" charset="2"/>
              <a:buChar char="v"/>
              <a:tabLst>
                <a:tab pos="361950" algn="l"/>
              </a:tabLst>
            </a:pPr>
            <a:endParaRPr lang="th-TH" sz="18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v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 ภาคผนวก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ภาคผนวก ก ค่าไฟฟ้าของอาคารย้อนหลัง 1 ปี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ภาคผนวก ข ผลการตรวจวัดมาตรการที่ ...........</a:t>
            </a:r>
          </a:p>
          <a:p>
            <a:pPr marL="1028700" lvl="1" indent="-571500">
              <a:buFont typeface="Wingdings" pitchFamily="2" charset="2"/>
              <a:buChar char="ü"/>
              <a:tabLst>
                <a:tab pos="361950" algn="l"/>
              </a:tabLst>
            </a:pPr>
            <a:r>
              <a:rPr lang="th-TH" sz="18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ภาคผนวก ค ผลการตรวจวัดมาตรการที่ ...........</a:t>
            </a:r>
            <a:endParaRPr lang="th-TH" sz="11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811707"/>
            <a:ext cx="76706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รายงานวิเคราะห์ผลประหยัดพลังงานและกิจกรรมประชาสัมพันธ์</a:t>
            </a:r>
          </a:p>
          <a:p>
            <a:r>
              <a:rPr lang="th-TH" sz="20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ประกอบด้วย</a:t>
            </a:r>
            <a:endParaRPr lang="th-TH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tretch>
            <a:fillRect l="-2229" r="-2675" b="-6168"/>
          </a:stretch>
        </a:blipFill>
      </a:spPr>
      <a:bodyPr/>
      <a:lstStyle>
        <a:defPPr>
          <a:defRPr>
            <a:noFill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000" b="1" dirty="0" smtClean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4952</TotalTime>
  <Words>593</Words>
  <Application>Microsoft Office PowerPoint</Application>
  <PresentationFormat>On-screen Show (4:3)</PresentationFormat>
  <Paragraphs>127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Angsana New</vt:lpstr>
      <vt:lpstr>Arial</vt:lpstr>
      <vt:lpstr>Calibri</vt:lpstr>
      <vt:lpstr>Cordia New</vt:lpstr>
      <vt:lpstr>Tahoma</vt:lpstr>
      <vt:lpstr>Wingdings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อาคารฉลากทอง</dc:title>
  <dc:creator>nathawut</dc:creator>
  <cp:lastModifiedBy>wilawan</cp:lastModifiedBy>
  <cp:revision>428</cp:revision>
  <dcterms:created xsi:type="dcterms:W3CDTF">2012-02-01T09:23:51Z</dcterms:created>
  <dcterms:modified xsi:type="dcterms:W3CDTF">2015-04-07T04:06:30Z</dcterms:modified>
</cp:coreProperties>
</file>