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57" r:id="rId3"/>
    <p:sldId id="374" r:id="rId4"/>
    <p:sldId id="375" r:id="rId5"/>
    <p:sldId id="319" r:id="rId6"/>
    <p:sldId id="373" r:id="rId7"/>
    <p:sldId id="325" r:id="rId8"/>
    <p:sldId id="312" r:id="rId9"/>
    <p:sldId id="326" r:id="rId10"/>
    <p:sldId id="324" r:id="rId11"/>
    <p:sldId id="327" r:id="rId12"/>
    <p:sldId id="315" r:id="rId13"/>
    <p:sldId id="372" r:id="rId14"/>
    <p:sldId id="314" r:id="rId15"/>
    <p:sldId id="365" r:id="rId16"/>
    <p:sldId id="343" r:id="rId17"/>
    <p:sldId id="333" r:id="rId18"/>
    <p:sldId id="358" r:id="rId19"/>
    <p:sldId id="322" r:id="rId20"/>
    <p:sldId id="338" r:id="rId21"/>
    <p:sldId id="306" r:id="rId22"/>
    <p:sldId id="371" r:id="rId23"/>
    <p:sldId id="355" r:id="rId24"/>
    <p:sldId id="350" r:id="rId25"/>
    <p:sldId id="351" r:id="rId26"/>
    <p:sldId id="352" r:id="rId27"/>
    <p:sldId id="356" r:id="rId28"/>
    <p:sldId id="357" r:id="rId29"/>
    <p:sldId id="359" r:id="rId30"/>
    <p:sldId id="332" r:id="rId31"/>
    <p:sldId id="330" r:id="rId32"/>
    <p:sldId id="334" r:id="rId33"/>
    <p:sldId id="360" r:id="rId34"/>
    <p:sldId id="336" r:id="rId35"/>
    <p:sldId id="363" r:id="rId36"/>
    <p:sldId id="345" r:id="rId37"/>
    <p:sldId id="346" r:id="rId38"/>
    <p:sldId id="353" r:id="rId39"/>
    <p:sldId id="354" r:id="rId40"/>
    <p:sldId id="347" r:id="rId41"/>
    <p:sldId id="348" r:id="rId42"/>
    <p:sldId id="337" r:id="rId43"/>
    <p:sldId id="318" r:id="rId44"/>
  </p:sldIdLst>
  <p:sldSz cx="9144000" cy="6858000" type="screen4x3"/>
  <p:notesSz cx="6797675" cy="987425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3366CC"/>
    <a:srgbClr val="FF3300"/>
    <a:srgbClr val="FFCCFF"/>
    <a:srgbClr val="FF6600"/>
    <a:srgbClr val="0000FF"/>
    <a:srgbClr val="66FFFF"/>
    <a:srgbClr val="33CC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7" autoAdjust="0"/>
    <p:restoredTop sz="94660"/>
  </p:normalViewPr>
  <p:slideViewPr>
    <p:cSldViewPr>
      <p:cViewPr varScale="1">
        <p:scale>
          <a:sx n="96" d="100"/>
          <a:sy n="96" d="100"/>
        </p:scale>
        <p:origin x="132" y="53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DFC51-2CB2-44EC-8E1E-58BCACA14128}" type="datetimeFigureOut">
              <a:rPr lang="th-TH" smtClean="0"/>
              <a:pPr/>
              <a:t>07/04/58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AA2AF-A855-4DA6-813C-8D551EF3C4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0372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AA2AF-A855-4DA6-813C-8D551EF3C4E8}" type="slidenum">
              <a:rPr lang="th-TH" smtClean="0"/>
              <a:pPr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697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21F1-FC81-4132-9A97-07A7F46D9FDB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A73495B-C080-467A-8A72-026EC9049293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565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4A065-0A73-455C-9C64-D2BF419C5A84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629DF-A3E7-4047-8469-8A5C95EB614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216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918E6-008B-4D52-A981-82B9FBADCE22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6388-C048-468F-86A3-FFCB41CD9B1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6949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4A0E-9CA2-47E5-8F4D-08E06A5447EB}" type="datetimeFigureOut">
              <a:rPr 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72942" y="6356350"/>
            <a:ext cx="561975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4AE2F6E-FE09-4FE1-ADCF-D5420C5032BC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7399729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FE60-62F8-43E0-BE7F-11A42303843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532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5956-A259-4CBD-B001-270BB5E08D7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30760"/>
            <a:ext cx="1705236" cy="9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47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C5B1-7003-410F-B5BF-D605ED5CA17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8275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B2EC-B2C2-4AD2-A204-2A3D72BC786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566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C277-0049-4A76-ABE7-6BA93BB3D81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2376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6A3-6FA6-4245-97FC-8EB22A5B5AA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2315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A8A6-CDAE-4A53-AC6A-03372FE9DBA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D30E6EE-A9F0-40F0-983D-10DE7A50EFB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986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55F2F-AE4C-4DAD-8BB0-4F31EA8F1F00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1317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C25D-47BD-437C-AE1F-CF37B9C452E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9949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C408-6FFB-4E65-AC7D-C14336EE106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7852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DCB4-F7DF-433D-9D9D-521EFB2F055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0548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0E8C-F5D8-4E7F-847F-B6A3CE0C6D7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/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23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43629-C753-4031-BD5C-BECF45FCBF35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41E9857-5219-4280-B0C3-D4604BFA3232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338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C968-84E1-49EA-A1F4-76CCD14D0A80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F1EFD-9AFE-48A6-B1F7-702C124E64B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38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A5DC-B778-4DDA-BA60-282A8A4D8077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8280-6EC8-416E-947C-585F1FF0598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2053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F9D9F-C5D9-41F0-A47C-081B9C6256FB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82F3C-212C-42BA-9C6A-BC4F6ABF9D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05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C72D2-8CDB-4C29-BAC2-44F56FF6B10D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44E81-3BE4-411C-B597-21C8C13A12F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778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0AF8D-B907-470D-83E6-FD0FB54A593C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AC9AD-FF17-435F-A781-FFF0905FA8B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6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8895-38F2-4D29-80D0-BEB922230B98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C5D9D-B849-41BA-96A8-BB4FCBFFFDB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426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B89B53-E7B4-4721-A795-6A38353B903D}" type="datetime1">
              <a:rPr lang="th-TH" smtClean="0"/>
              <a:pPr>
                <a:defRPr/>
              </a:pPr>
              <a:t>07/04/58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th-TH" sz="16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fld id="{9BF886F8-6CD0-48EF-84AB-8647602A4571}" type="slidenum">
              <a:rPr lang="th-TH" smtClean="0"/>
              <a:pPr algn="r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BC8BDF7-1FAE-465A-93C2-639A29F13809}" type="datetime1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07/04/58</a:t>
            </a:fld>
            <a:endParaRPr lang="th-TH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th-TH" sz="16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fld id="{4D30E6EE-A9F0-40F0-983D-10DE7A50EFB2}" type="slidenum">
              <a:rPr lang="th-TH" smtClean="0"/>
              <a:pPr algn="r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52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" Type="http://schemas.openxmlformats.org/officeDocument/2006/relationships/image" Target="../media/image70.jpe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10.pn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2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5.png"/><Relationship Id="rId7" Type="http://schemas.openxmlformats.org/officeDocument/2006/relationships/image" Target="../media/image99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8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-1" y="1772817"/>
            <a:ext cx="9118601" cy="792087"/>
          </a:xfrm>
          <a:ln>
            <a:noFill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เกณฑ์ประสิทธิภาพการใช้พลังงาน</a:t>
            </a:r>
            <a:endParaRPr lang="th-TH" sz="32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ชื่อเรื่อง 1"/>
          <p:cNvSpPr txBox="1">
            <a:spLocks/>
          </p:cNvSpPr>
          <p:nvPr/>
        </p:nvSpPr>
        <p:spPr bwMode="auto">
          <a:xfrm>
            <a:off x="-12702" y="1196752"/>
            <a:ext cx="9144001" cy="81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การประกวด กฟน</a:t>
            </a:r>
            <a:r>
              <a:rPr lang="en-US" sz="40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0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อาคารประหยัดพลังงาน</a:t>
            </a:r>
            <a:endParaRPr lang="th-TH" sz="40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6006"/>
            <a:ext cx="9144000" cy="1805988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4400"/>
            <a:ext cx="9118601" cy="47404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450" y="4331994"/>
            <a:ext cx="4229100" cy="106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16632"/>
            <a:ext cx="911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โครงการส่งเสริมการปรับปรุงประสิทธิภาพการใช้พลังงานในอาคาร</a:t>
            </a:r>
            <a:br>
              <a:rPr lang="th-TH" sz="2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Energy Saving Building</a:t>
            </a:r>
            <a:endParaRPr lang="th-TH" sz="2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460186"/>
            <a:ext cx="911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ประจำปี พ.ศ. 2558</a:t>
            </a:r>
            <a:endParaRPr lang="th-T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5400" y="59488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กลุ่มอาคารมหาวิทยาลัย และ ห้างสรรพสินค้า/ศูนย์การค้า</a:t>
            </a:r>
            <a:endParaRPr lang="th-TH" sz="2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3495B-C080-467A-8A72-026EC9049293}" type="slidenum">
              <a:rPr lang="th-TH" smtClean="0"/>
              <a:pPr>
                <a:defRPr/>
              </a:pPr>
              <a:t>1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220486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รูปแบบการประกวดและแข่งขัน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D30E6EE-A9F0-40F0-983D-10DE7A50EFB2}" type="slidenum">
              <a:rPr lang="th-TH" smtClean="0"/>
              <a:pPr algn="r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01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980728"/>
            <a:ext cx="8001056" cy="23613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72000" rIns="36000" bIns="72000" rtlCol="0">
            <a:spAutoFit/>
          </a:bodyPr>
          <a:lstStyle>
            <a:defPPr>
              <a:defRPr lang="th-TH"/>
            </a:defPPr>
            <a:lvl1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th-TH" sz="1800" b="1" dirty="0" smtClean="0">
                <a:solidFill>
                  <a:prstClr val="black"/>
                </a:solidFill>
              </a:rPr>
              <a:t>ระดับ</a:t>
            </a:r>
            <a:r>
              <a:rPr lang="th-TH" sz="1800" b="1" dirty="0">
                <a:solidFill>
                  <a:prstClr val="black"/>
                </a:solidFill>
              </a:rPr>
              <a:t>ที่ 1 </a:t>
            </a:r>
            <a:r>
              <a:rPr lang="en-US" sz="1800" b="1" dirty="0">
                <a:solidFill>
                  <a:prstClr val="black"/>
                </a:solidFill>
              </a:rPr>
              <a:t>:</a:t>
            </a:r>
            <a:r>
              <a:rPr lang="th-TH" sz="1800" b="1" dirty="0">
                <a:solidFill>
                  <a:prstClr val="black"/>
                </a:solidFill>
              </a:rPr>
              <a:t> เกณฑ์มาตรฐาน </a:t>
            </a:r>
            <a:r>
              <a:rPr lang="en-US" b="1" dirty="0">
                <a:solidFill>
                  <a:prstClr val="black"/>
                </a:solidFill>
              </a:rPr>
              <a:t>MEA Index</a:t>
            </a:r>
          </a:p>
          <a:p>
            <a:pPr marL="373062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>
                <a:solidFill>
                  <a:prstClr val="black"/>
                </a:solidFill>
              </a:rPr>
              <a:t>เลือกประเภทอาคารปีละ 2 </a:t>
            </a:r>
            <a:r>
              <a:rPr lang="th-TH" dirty="0" smtClean="0">
                <a:solidFill>
                  <a:prstClr val="black"/>
                </a:solidFill>
              </a:rPr>
              <a:t>ประเภท</a:t>
            </a:r>
          </a:p>
          <a:p>
            <a:pPr marL="373062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 smtClean="0">
                <a:solidFill>
                  <a:prstClr val="black"/>
                </a:solidFill>
              </a:rPr>
              <a:t>จัดทำข้อกำหนดของอาคารแต่ละประเภท</a:t>
            </a:r>
          </a:p>
          <a:p>
            <a:pPr marL="373062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 smtClean="0">
                <a:solidFill>
                  <a:prstClr val="black"/>
                </a:solidFill>
              </a:rPr>
              <a:t>กำหนดค่า </a:t>
            </a:r>
            <a:r>
              <a:rPr lang="en-US" dirty="0">
                <a:solidFill>
                  <a:prstClr val="black"/>
                </a:solidFill>
              </a:rPr>
              <a:t>MEA Index </a:t>
            </a:r>
            <a:r>
              <a:rPr lang="th-TH" dirty="0">
                <a:solidFill>
                  <a:prstClr val="black"/>
                </a:solidFill>
              </a:rPr>
              <a:t>จากฐานข้อมูลอาคารประเภท</a:t>
            </a:r>
            <a:r>
              <a:rPr lang="th-TH" dirty="0" smtClean="0">
                <a:solidFill>
                  <a:prstClr val="black"/>
                </a:solidFill>
              </a:rPr>
              <a:t>นั้นๆ</a:t>
            </a:r>
          </a:p>
          <a:p>
            <a:pPr marL="373062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 smtClean="0">
                <a:solidFill>
                  <a:prstClr val="black"/>
                </a:solidFill>
              </a:rPr>
              <a:t>รับ</a:t>
            </a:r>
            <a:r>
              <a:rPr lang="th-TH" dirty="0">
                <a:solidFill>
                  <a:prstClr val="black"/>
                </a:solidFill>
              </a:rPr>
              <a:t>สมัคร รวบรวมและเก็บข้อมูล ในอาคารที่สมัคร</a:t>
            </a:r>
          </a:p>
          <a:p>
            <a:pPr marL="373062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 smtClean="0">
                <a:solidFill>
                  <a:prstClr val="black"/>
                </a:solidFill>
              </a:rPr>
              <a:t>เทียบ</a:t>
            </a:r>
            <a:r>
              <a:rPr lang="th-TH" dirty="0">
                <a:solidFill>
                  <a:prstClr val="black"/>
                </a:solidFill>
              </a:rPr>
              <a:t>ค่า </a:t>
            </a:r>
            <a:r>
              <a:rPr lang="en-US" dirty="0">
                <a:solidFill>
                  <a:prstClr val="black"/>
                </a:solidFill>
              </a:rPr>
              <a:t>MEA Index </a:t>
            </a:r>
            <a:r>
              <a:rPr lang="th-TH" dirty="0">
                <a:solidFill>
                  <a:prstClr val="black"/>
                </a:solidFill>
              </a:rPr>
              <a:t>ของอาคารที่เข้าประกวด+คุณภาพสิ่งแวดล้อมในอาคาร</a:t>
            </a:r>
          </a:p>
          <a:p>
            <a:pPr marL="373062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>
                <a:solidFill>
                  <a:prstClr val="black"/>
                </a:solidFill>
              </a:rPr>
              <a:t>อาคารที่ผ่านเกณฑ์มาตรฐาน จะได้รับตราสัญลักษณ์ระดับที่ 1 และได้ต่อระดับที่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4096875"/>
            <a:ext cx="7929618" cy="22844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72000" rIns="36000" bIns="72000" rtlCol="0">
            <a:spAutoFit/>
          </a:bodyPr>
          <a:lstStyle>
            <a:defPPr>
              <a:defRPr lang="th-TH"/>
            </a:defPPr>
            <a:lvl1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th-TH" sz="1800" b="1" dirty="0" smtClean="0">
                <a:solidFill>
                  <a:prstClr val="black"/>
                </a:solidFill>
              </a:rPr>
              <a:t>ระดับ</a:t>
            </a:r>
            <a:r>
              <a:rPr lang="th-TH" sz="1800" b="1" dirty="0">
                <a:solidFill>
                  <a:prstClr val="black"/>
                </a:solidFill>
              </a:rPr>
              <a:t>ที่ </a:t>
            </a:r>
            <a:r>
              <a:rPr lang="th-TH" sz="1800" b="1" dirty="0" smtClean="0">
                <a:solidFill>
                  <a:prstClr val="black"/>
                </a:solidFill>
              </a:rPr>
              <a:t>2 </a:t>
            </a:r>
            <a:r>
              <a:rPr lang="en-US" sz="1800" b="1" dirty="0">
                <a:solidFill>
                  <a:prstClr val="black"/>
                </a:solidFill>
              </a:rPr>
              <a:t>:</a:t>
            </a:r>
            <a:r>
              <a:rPr lang="th-TH" sz="1800" b="1" dirty="0">
                <a:solidFill>
                  <a:prstClr val="black"/>
                </a:solidFill>
              </a:rPr>
              <a:t> </a:t>
            </a:r>
            <a:r>
              <a:rPr lang="th-TH" sz="1800" b="1" dirty="0" smtClean="0">
                <a:solidFill>
                  <a:prstClr val="black"/>
                </a:solidFill>
              </a:rPr>
              <a:t>สุดยอดอาคารประหยัดพลังงาน</a:t>
            </a:r>
            <a:endParaRPr lang="en-US" sz="1800" b="1" dirty="0">
              <a:solidFill>
                <a:prstClr val="black"/>
              </a:solidFill>
            </a:endParaRPr>
          </a:p>
          <a:p>
            <a:pPr marL="198437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 smtClean="0">
                <a:solidFill>
                  <a:prstClr val="black"/>
                </a:solidFill>
              </a:rPr>
              <a:t>ดูมาตรการ การปรับปรุงการใช้ไฟฟ้า ในอาคารที่ประสงค์จะต่อรอบ 2</a:t>
            </a:r>
          </a:p>
          <a:p>
            <a:pPr marL="198437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 smtClean="0">
                <a:solidFill>
                  <a:prstClr val="black"/>
                </a:solidFill>
              </a:rPr>
              <a:t>เก็บข้อมูล </a:t>
            </a:r>
            <a:r>
              <a:rPr lang="en-US" dirty="0" smtClean="0">
                <a:solidFill>
                  <a:prstClr val="black"/>
                </a:solidFill>
              </a:rPr>
              <a:t>M&amp;V </a:t>
            </a:r>
            <a:r>
              <a:rPr lang="th-TH" dirty="0" smtClean="0">
                <a:solidFill>
                  <a:prstClr val="black"/>
                </a:solidFill>
              </a:rPr>
              <a:t>ในแต่ละอาคาร</a:t>
            </a:r>
          </a:p>
          <a:p>
            <a:pPr marL="198437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 smtClean="0">
                <a:solidFill>
                  <a:prstClr val="black"/>
                </a:solidFill>
              </a:rPr>
              <a:t>ดูผลประหยัด</a:t>
            </a:r>
          </a:p>
          <a:p>
            <a:pPr marL="198437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 smtClean="0">
                <a:solidFill>
                  <a:prstClr val="black"/>
                </a:solidFill>
              </a:rPr>
              <a:t>เข้าเยี่ยมพบ เพื่อดูการบริหารจัดการ การมีส่วนร่วม ความยั่งยืนของการอนุรักษ์พลังงาน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th-TH" dirty="0" smtClean="0">
                <a:solidFill>
                  <a:prstClr val="black"/>
                </a:solidFill>
              </a:rPr>
              <a:t>ผู้ได้รับคะแนนสูงสุด ได้ระดับดีเลิศ (รับเงินรางวัล สองล้านบาท) // อันดับรองลงมา ได้ระดับดีเด่นพิเศษ (รับเงินรางวัล ห้าแสนบาท) // ผู้เข้ามาแข่งในรอบสองที่เหมาะสม ได้ระดับดีเด่น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6" name="ลูกศรลง 5"/>
          <p:cNvSpPr/>
          <p:nvPr/>
        </p:nvSpPr>
        <p:spPr>
          <a:xfrm>
            <a:off x="3923928" y="3439487"/>
            <a:ext cx="1154408" cy="590930"/>
          </a:xfrm>
          <a:prstGeom prst="downArrow">
            <a:avLst/>
          </a:prstGeom>
          <a:solidFill>
            <a:srgbClr val="CC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508610"/>
            <a:ext cx="2020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แบ่งเป็น 2 ระดับ</a:t>
            </a:r>
            <a:endParaRPr lang="th-TH" sz="20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11863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รูปแบบการประกวดและแข่งขัน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D30E6EE-A9F0-40F0-983D-10DE7A50EFB2}" type="slidenum">
              <a:rPr lang="th-TH" smtClean="0"/>
              <a:pPr algn="r"/>
              <a:t>11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Connector 16"/>
          <p:cNvSpPr/>
          <p:nvPr/>
        </p:nvSpPr>
        <p:spPr>
          <a:xfrm>
            <a:off x="929004" y="4764413"/>
            <a:ext cx="914299" cy="862477"/>
          </a:xfrm>
          <a:prstGeom prst="flowChartConnector">
            <a:avLst/>
          </a:prstGeom>
          <a:solidFill>
            <a:srgbClr val="FF0000"/>
          </a:solidFill>
          <a:ln w="1016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2">
                    <a:lumMod val="40000"/>
                    <a:lumOff val="6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40000" dist="88900" dir="378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8" name="Straight Arrow Connector 47"/>
          <p:cNvCxnSpPr>
            <a:stCxn id="15" idx="2"/>
            <a:endCxn id="17" idx="6"/>
          </p:cNvCxnSpPr>
          <p:nvPr/>
        </p:nvCxnSpPr>
        <p:spPr>
          <a:xfrm flipH="1" flipV="1">
            <a:off x="1843303" y="5195652"/>
            <a:ext cx="1360645" cy="2760"/>
          </a:xfrm>
          <a:prstGeom prst="straightConnector1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Connector 14"/>
          <p:cNvSpPr/>
          <p:nvPr/>
        </p:nvSpPr>
        <p:spPr>
          <a:xfrm>
            <a:off x="3203948" y="4748412"/>
            <a:ext cx="900000" cy="900000"/>
          </a:xfrm>
          <a:prstGeom prst="flowChartConnector">
            <a:avLst/>
          </a:prstGeom>
          <a:ln w="76200">
            <a:solidFill>
              <a:schemeClr val="tx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th-TH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6" name="Straight Arrow Connector 45"/>
          <p:cNvCxnSpPr>
            <a:stCxn id="16" idx="2"/>
            <a:endCxn id="15" idx="6"/>
          </p:cNvCxnSpPr>
          <p:nvPr/>
        </p:nvCxnSpPr>
        <p:spPr>
          <a:xfrm flipH="1">
            <a:off x="4103948" y="5196675"/>
            <a:ext cx="1269091" cy="1737"/>
          </a:xfrm>
          <a:prstGeom prst="straightConnector1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Connector 15"/>
          <p:cNvSpPr/>
          <p:nvPr/>
        </p:nvSpPr>
        <p:spPr>
          <a:xfrm>
            <a:off x="5373039" y="4836635"/>
            <a:ext cx="792088" cy="720080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 w="63500"/>
          <a:effectLst>
            <a:outerShdw blurRad="40000" dist="88900" dir="384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cxnSp>
        <p:nvCxnSpPr>
          <p:cNvPr id="31" name="Straight Arrow Connector 30"/>
          <p:cNvCxnSpPr>
            <a:stCxn id="7" idx="6"/>
            <a:endCxn id="12" idx="2"/>
          </p:cNvCxnSpPr>
          <p:nvPr/>
        </p:nvCxnSpPr>
        <p:spPr>
          <a:xfrm>
            <a:off x="3923928" y="1824945"/>
            <a:ext cx="1332248" cy="2519"/>
          </a:xfrm>
          <a:prstGeom prst="straightConnector1">
            <a:avLst/>
          </a:prstGeom>
          <a:ln w="101600" cap="rnd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6"/>
            <a:endCxn id="7" idx="2"/>
          </p:cNvCxnSpPr>
          <p:nvPr/>
        </p:nvCxnSpPr>
        <p:spPr>
          <a:xfrm>
            <a:off x="1871600" y="1818761"/>
            <a:ext cx="1260240" cy="6184"/>
          </a:xfrm>
          <a:prstGeom prst="line">
            <a:avLst/>
          </a:prstGeom>
          <a:ln w="101600" cap="rnd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D30E6EE-A9F0-40F0-983D-10DE7A50EFB2}" type="slidenum">
              <a:rPr lang="th-TH" smtClean="0"/>
              <a:pPr algn="r"/>
              <a:t>12</a:t>
            </a:fld>
            <a:endParaRPr lang="th-TH"/>
          </a:p>
        </p:txBody>
      </p:sp>
      <p:sp>
        <p:nvSpPr>
          <p:cNvPr id="5" name="สี่เหลี่ยมผืนผ้า 3"/>
          <p:cNvSpPr/>
          <p:nvPr/>
        </p:nvSpPr>
        <p:spPr>
          <a:xfrm>
            <a:off x="179512" y="116632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ขั้นตอน</a:t>
            </a:r>
            <a:r>
              <a:rPr lang="th-TH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การประกวดอาคารประหยัดพลังงาน กฟน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th-TH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971600" y="1368761"/>
            <a:ext cx="900000" cy="900000"/>
          </a:xfrm>
          <a:prstGeom prst="flowChartConnector">
            <a:avLst/>
          </a:prstGeom>
          <a:effectLst>
            <a:outerShdw blurRad="40000" dist="76200" dir="228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3131840" y="1464905"/>
            <a:ext cx="792088" cy="720080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 w="63500"/>
          <a:effectLst>
            <a:outerShdw blurRad="40000" dist="88900" dir="384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Flowchart: Terminator 19"/>
          <p:cNvSpPr/>
          <p:nvPr/>
        </p:nvSpPr>
        <p:spPr>
          <a:xfrm>
            <a:off x="647564" y="707504"/>
            <a:ext cx="1728192" cy="576064"/>
          </a:xfrm>
          <a:prstGeom prst="flowChartTermina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อาคารสมัคร</a:t>
            </a:r>
          </a:p>
          <a:p>
            <a:pPr algn="ctr"/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เข้าประกวด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Flowchart: Terminator 20"/>
          <p:cNvSpPr/>
          <p:nvPr/>
        </p:nvSpPr>
        <p:spPr>
          <a:xfrm>
            <a:off x="2663788" y="715921"/>
            <a:ext cx="1728192" cy="576064"/>
          </a:xfrm>
          <a:prstGeom prst="flowChartTermina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กลั่นกรอง</a:t>
            </a:r>
          </a:p>
        </p:txBody>
      </p:sp>
      <p:sp>
        <p:nvSpPr>
          <p:cNvPr id="22" name="Flowchart: Terminator 21"/>
          <p:cNvSpPr/>
          <p:nvPr/>
        </p:nvSpPr>
        <p:spPr>
          <a:xfrm>
            <a:off x="4932040" y="709938"/>
            <a:ext cx="1728192" cy="576064"/>
          </a:xfrm>
          <a:prstGeom prst="flowChartTermina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ตรวจวัดและ</a:t>
            </a:r>
          </a:p>
          <a:p>
            <a:pPr algn="ctr"/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ทวนสอบข้อมูล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3995936" y="2700608"/>
            <a:ext cx="2754206" cy="741478"/>
          </a:xfrm>
          <a:prstGeom prst="flowChartTerminator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0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ประกาศ</a:t>
            </a:r>
            <a:r>
              <a:rPr lang="th-TH" sz="2000" b="1" dirty="0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</a:t>
            </a:r>
          </a:p>
          <a:p>
            <a:pPr algn="ctr"/>
            <a:r>
              <a:rPr lang="th-TH" sz="2000" b="1" dirty="0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มอบ</a:t>
            </a:r>
            <a:r>
              <a:rPr lang="th-TH" sz="20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รางวัลระดับที่ 1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119876" y="5808503"/>
            <a:ext cx="2772308" cy="788849"/>
          </a:xfrm>
          <a:prstGeom prst="flowChartTerminator">
            <a:avLst/>
          </a:prstGeom>
          <a:solidFill>
            <a:schemeClr val="bg1">
              <a:lumMod val="85000"/>
            </a:schemeClr>
          </a:solidFill>
          <a:ln w="63500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ประกาศ</a:t>
            </a:r>
            <a:r>
              <a:rPr lang="th-TH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 </a:t>
            </a:r>
          </a:p>
          <a:p>
            <a:pPr algn="ctr"/>
            <a:r>
              <a:rPr lang="th-TH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มอบ</a:t>
            </a:r>
            <a:r>
              <a:rPr lang="th-TH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รางวัลระดับที่ </a:t>
            </a:r>
            <a:r>
              <a:rPr lang="th-TH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th-TH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4832979" y="4124205"/>
            <a:ext cx="1872208" cy="576064"/>
          </a:xfrm>
          <a:prstGeom prst="flowChartTermina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อาคารดำเนิน</a:t>
            </a:r>
          </a:p>
          <a:p>
            <a:pPr algn="ctr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การปรับปรุง</a:t>
            </a:r>
          </a:p>
        </p:txBody>
      </p:sp>
      <p:sp>
        <p:nvSpPr>
          <p:cNvPr id="26" name="Flowchart: Terminator 25"/>
          <p:cNvSpPr/>
          <p:nvPr/>
        </p:nvSpPr>
        <p:spPr>
          <a:xfrm>
            <a:off x="6331364" y="5698898"/>
            <a:ext cx="2133600" cy="576064"/>
          </a:xfrm>
          <a:prstGeom prst="flowChartTermina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อาคารส่งมาตรการปรับปรุงเพื่ออนุมัติ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Flowchart: Terminator 26"/>
          <p:cNvSpPr/>
          <p:nvPr/>
        </p:nvSpPr>
        <p:spPr>
          <a:xfrm>
            <a:off x="2789852" y="4075924"/>
            <a:ext cx="1728192" cy="576064"/>
          </a:xfrm>
          <a:prstGeom prst="flowChartTermina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ตรวจประเมิน</a:t>
            </a:r>
          </a:p>
          <a:p>
            <a:pPr algn="ctr"/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และตัดสิน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Straight Arrow Connector 32"/>
          <p:cNvCxnSpPr>
            <a:stCxn id="12" idx="6"/>
            <a:endCxn id="13" idx="0"/>
          </p:cNvCxnSpPr>
          <p:nvPr/>
        </p:nvCxnSpPr>
        <p:spPr>
          <a:xfrm>
            <a:off x="6156176" y="1827464"/>
            <a:ext cx="1188032" cy="827605"/>
          </a:xfrm>
          <a:prstGeom prst="straightConnector1">
            <a:avLst/>
          </a:prstGeom>
          <a:ln w="101600" cap="rnd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4" idx="0"/>
          </p:cNvCxnSpPr>
          <p:nvPr/>
        </p:nvCxnSpPr>
        <p:spPr>
          <a:xfrm>
            <a:off x="7344208" y="3172094"/>
            <a:ext cx="0" cy="1554796"/>
          </a:xfrm>
          <a:prstGeom prst="straightConnector1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4" idx="2"/>
            <a:endCxn id="16" idx="6"/>
          </p:cNvCxnSpPr>
          <p:nvPr/>
        </p:nvCxnSpPr>
        <p:spPr>
          <a:xfrm flipH="1">
            <a:off x="6165127" y="5176890"/>
            <a:ext cx="729081" cy="19785"/>
          </a:xfrm>
          <a:prstGeom prst="straightConnector1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/>
          <p:cNvSpPr/>
          <p:nvPr/>
        </p:nvSpPr>
        <p:spPr>
          <a:xfrm>
            <a:off x="6894208" y="4726890"/>
            <a:ext cx="900000" cy="900000"/>
          </a:xfrm>
          <a:prstGeom prst="flowChartConnector">
            <a:avLst/>
          </a:prstGeom>
          <a:effectLst>
            <a:outerShdw blurRad="40000" dist="76200" dir="228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256176" y="1377464"/>
            <a:ext cx="900000" cy="900000"/>
          </a:xfrm>
          <a:prstGeom prst="flowChartConnector">
            <a:avLst/>
          </a:prstGeom>
          <a:effectLst>
            <a:outerShdw blurRad="40000" dist="76200" dir="228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830" y="1152536"/>
            <a:ext cx="1168195" cy="1628392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479" y="2924944"/>
            <a:ext cx="1194480" cy="1706400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42" y="2924944"/>
            <a:ext cx="1168098" cy="1707220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lowchart: Connector 12"/>
          <p:cNvSpPr/>
          <p:nvPr/>
        </p:nvSpPr>
        <p:spPr>
          <a:xfrm>
            <a:off x="6948164" y="2655069"/>
            <a:ext cx="792088" cy="720080"/>
          </a:xfrm>
          <a:prstGeom prst="flowChartConnector">
            <a:avLst/>
          </a:prstGeom>
          <a:ln w="101600"/>
          <a:effectLst>
            <a:outerShdw blurRad="40000" dist="88900" dir="378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87618" y="5699856"/>
            <a:ext cx="92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พ.ย.</a:t>
            </a:r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888987" y="6275692"/>
            <a:ext cx="170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ก.พ.- มี.ค.</a:t>
            </a:r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072066" y="5567676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มี.ค.- ต.ค.</a:t>
            </a:r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601" y="501317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ม.ค.</a:t>
            </a:r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028384" y="278126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ม.ค.</a:t>
            </a:r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6399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 โครงการ\_โครงการ MEA 5 ปี\2556-06-30 MEA2\2557-05-22 MEA2 บอร์ดนิทรรศการในงานพิธีมอบรางวัล MEA Award 2013\Board MEA\BOARD_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3" b="94900" l="2703" r="94242">
                        <a14:backgroundMark x1="7364" y1="8244" x2="7364" y2="8244"/>
                        <a14:backgroundMark x1="76968" y1="6557" x2="76968" y2="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85" t="10324" r="6050" b="49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D30E6EE-A9F0-40F0-983D-10DE7A50EFB2}" type="slidenum">
              <a:rPr lang="th-TH" smtClean="0"/>
              <a:pPr algn="r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0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1763" y="0"/>
            <a:ext cx="1847311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รอบแรก</a:t>
            </a:r>
            <a:r>
              <a:rPr lang="th-T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เป็นการแข่งกับตัวเอง</a:t>
            </a:r>
            <a:endParaRPr lang="th-T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06896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รอบที่สอง</a:t>
            </a:r>
            <a:r>
              <a:rPr lang="th-T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เป็นการแข่งขันกับคนอื่น</a:t>
            </a:r>
            <a:endParaRPr lang="th-T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11" y="711859"/>
            <a:ext cx="1550872" cy="2258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69" y="711859"/>
            <a:ext cx="1313527" cy="1360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045" y="711859"/>
            <a:ext cx="3057525" cy="23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819" y="1421113"/>
            <a:ext cx="2473141" cy="1469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632" y="2091462"/>
            <a:ext cx="1318164" cy="859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11" y="3588933"/>
            <a:ext cx="2780309" cy="1712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815" y="3579035"/>
            <a:ext cx="2680967" cy="1722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815" y="5378201"/>
            <a:ext cx="2680966" cy="13631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777" y="3579035"/>
            <a:ext cx="2721776" cy="1722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777" y="5361503"/>
            <a:ext cx="2721776" cy="1379865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D30E6EE-A9F0-40F0-983D-10DE7A50EFB2}" type="slidenum">
              <a:rPr lang="th-TH" smtClean="0"/>
              <a:pPr algn="r"/>
              <a:t>14</a:t>
            </a:fld>
            <a:endParaRPr lang="th-TH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5378201"/>
            <a:ext cx="2792624" cy="13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836" y="0"/>
            <a:ext cx="146823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726307" y="2348880"/>
            <a:ext cx="7691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ประโยชน์ที่อาคารที่เข้า</a:t>
            </a:r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ร่วม</a:t>
            </a:r>
          </a:p>
          <a:p>
            <a:pPr algn="ctr"/>
            <a:r>
              <a:rPr 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การประกวด</a:t>
            </a:r>
            <a:r>
              <a:rPr lang="th-TH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และแข่งขันจะได้รับ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27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86453" y="836712"/>
            <a:ext cx="84969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ผ่านเกณฑ์การ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พิจารณาจะได้รับประโยชน์ดังนี้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โครงการจะน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ำ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ของอาคารไป</a:t>
            </a:r>
            <a:r>
              <a:rPr lang="th-TH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ประเมินหาดัชนี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การใช้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พลังงานส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ำ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หรับ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อาคารประหยัดพลังงานของ กฟน. อาคาร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สามารถเปรียบเทียบกับ</a:t>
            </a:r>
            <a:r>
              <a:rPr lang="th-TH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ค่าการใช้</a:t>
            </a:r>
            <a:r>
              <a:rPr lang="th-TH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พลังงาน</a:t>
            </a:r>
            <a:r>
              <a:rPr lang="th-TH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ที่เหมาะสมของ</a:t>
            </a:r>
            <a:r>
              <a:rPr lang="th-TH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ตนเอง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ำ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ทราบว่าอาคารของตนเองมีการใช้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พลังงานจริง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แตกต่างจาก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ค่าการ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ใช้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พลังงานที่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เหมาะสมเพียงใด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th-TH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</a:t>
            </a:r>
            <a:r>
              <a:rPr lang="th-TH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การประดับตราสัญลักษณ์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ของโครงการเป็น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การเชิดชูเกียรติและได้รับการ</a:t>
            </a:r>
            <a:r>
              <a:rPr lang="th-TH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ประกาศเกียรติคุณในสื่อต่างๆ 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ของโครงการ เพื่อให้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ประชาชนทั่วไปได้ทราบถึง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ความสำเร็จในการ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อนุรักษ์พลังงานของอาคาร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อาคารที่มี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การปรับปรุง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การใช้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พลังงานดีเด่นที่สุด และดีเด่น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เป็นอันดับที่ 2 ของแต่ละประเภท</a:t>
            </a:r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อาคารจะได้รับ </a:t>
            </a:r>
            <a:r>
              <a:rPr lang="th-TH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เงินรางวัลตามจำนวน</a:t>
            </a:r>
            <a:r>
              <a:rPr lang="th-TH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 กฟน. </a:t>
            </a:r>
            <a:r>
              <a:rPr lang="th-TH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กำหนด</a:t>
            </a:r>
            <a:endParaRPr lang="th-TH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รูปภาพ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836" y="0"/>
            <a:ext cx="146823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434" y="276116"/>
            <a:ext cx="7754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ประโยชน์ที่อาคารที่เข้า</a:t>
            </a:r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ร่วมการประกวด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และแข่งขันจะได้รับ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" y="5457825"/>
            <a:ext cx="9178078" cy="14001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56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531" y="3515735"/>
            <a:ext cx="2723973" cy="11768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สี่เหลี่ยมผืนผ้า 1"/>
          <p:cNvSpPr/>
          <p:nvPr/>
        </p:nvSpPr>
        <p:spPr>
          <a:xfrm>
            <a:off x="-13794" y="22135"/>
            <a:ext cx="7754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ประโยชน์ที่อาคารที่เข้า</a:t>
            </a:r>
            <a:r>
              <a:rPr lang="th-TH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ร่วมการประกวด</a:t>
            </a:r>
            <a:r>
              <a:rPr lang="th-TH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และแข่งขันจะได้รับ</a:t>
            </a:r>
          </a:p>
        </p:txBody>
      </p:sp>
      <p:pic>
        <p:nvPicPr>
          <p:cNvPr id="5" name="รูปภาพ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836" y="0"/>
            <a:ext cx="146823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33629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ในการแข่งขันรอบที่ 2</a:t>
            </a:r>
            <a:endParaRPr lang="th-TH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79099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ภายในองค์กร</a:t>
            </a:r>
            <a:endParaRPr lang="th-TH" sz="18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7" y="1194076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สร้างความมีส่วนร่วม</a:t>
            </a: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ทุกส่วน ในงานอนุรักษ์พลังงาน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เสริมสร้างความสามัคคี </a:t>
            </a: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เป็นอันหนึ่งอันเดียวในองค์กร </a:t>
            </a:r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ความภาคภูมิใจ</a:t>
            </a: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ด้วยกิจกรรมด้านพลังงานและสิ่งแวดล้อม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กระตุ้นและปลูกฝังจิตสำนึก</a:t>
            </a: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ด้านการอนุรักษ์พลังงาน ให้กับคนในองค์กร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เสริมสร้างและพัฒนาทีมช่าง ทีมเทคนิค </a:t>
            </a: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ที่มีคุณภาพและมีความแข็งแกร่ง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เห็นความสำคัญและมี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ข้อมูลด้านการอนุรักษ์พลังงาน</a:t>
            </a: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อย่างครบถ้วน มีระบบ สามารถนำไปสู่การทำแผนอนุรักษ์พลังงานที่มีประสิทธิภาพ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สร้างการ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จัดการอนุรักษ์พลังงานในองค์กรที่ยั่งยืน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กล้าวไปสู่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องค์กรที่ประกวดและแข่งขัน</a:t>
            </a: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การอนุรักษ์พลังงานในลำดับต่อไป</a:t>
            </a:r>
            <a:endParaRPr lang="th-TH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067780"/>
            <a:ext cx="475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สังคมภายนอกองค์กร</a:t>
            </a:r>
            <a:endParaRPr lang="th-TH" sz="18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923" y="4494127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285750" indent="-285750">
              <a:buFont typeface="Wingdings" panose="05000000000000000000" pitchFamily="2" charset="2"/>
              <a:buChar char="v"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h-TH" b="1" dirty="0">
                <a:solidFill>
                  <a:srgbClr val="FF0000"/>
                </a:solidFill>
              </a:rPr>
              <a:t>สร้างภาพลักษณ์ที่ดี</a:t>
            </a:r>
            <a:r>
              <a:rPr lang="th-TH" dirty="0"/>
              <a:t>ทางด้านการอนุรักษ์พลังงาน สำหรับองค์กร</a:t>
            </a:r>
          </a:p>
          <a:p>
            <a:r>
              <a:rPr lang="th-TH" b="1" dirty="0">
                <a:solidFill>
                  <a:srgbClr val="FF0000"/>
                </a:solidFill>
              </a:rPr>
              <a:t>สร้างชื่อเสียงและการเป็นที่รู้จัก</a:t>
            </a:r>
            <a:r>
              <a:rPr lang="th-TH" dirty="0"/>
              <a:t>กับสังคมวง</a:t>
            </a:r>
            <a:r>
              <a:rPr lang="th-TH" dirty="0" smtClean="0"/>
              <a:t>กว้าง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โฆษณาประชาสัมพันธ์องค์กร </a:t>
            </a:r>
            <a:r>
              <a:rPr lang="th-TH" dirty="0" smtClean="0"/>
              <a:t>ด้านการใส่ใจสิ่งแวดล้อม </a:t>
            </a:r>
            <a:endParaRPr lang="th-T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3944E81-3BE4-411C-B597-21C8C13A12FA}" type="slidenum">
              <a:rPr lang="th-TH" smtClean="0"/>
              <a:pPr algn="r">
                <a:defRPr/>
              </a:pPr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518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976993" y="1340768"/>
            <a:ext cx="49728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เกณฑ์การตัดสิน</a:t>
            </a:r>
            <a:r>
              <a:rPr lang="th-TH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</a:t>
            </a:r>
          </a:p>
          <a:p>
            <a:pPr algn="ctr"/>
            <a:r>
              <a:rPr lang="th-TH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ระดับที่ </a:t>
            </a:r>
            <a:r>
              <a:rPr lang="th-TH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18</a:t>
            </a:fld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7" b="93853" l="9857" r="95201">
                        <a14:foregroundMark x1="37484" y1="30476" x2="37484" y2="30476"/>
                        <a14:foregroundMark x1="57328" y1="32208" x2="57328" y2="32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1484784"/>
            <a:ext cx="3600400" cy="53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6686"/>
            <a:ext cx="1584176" cy="902034"/>
          </a:xfrm>
          <a:prstGeom prst="rect">
            <a:avLst/>
          </a:prstGeom>
        </p:spPr>
      </p:pic>
      <p:sp>
        <p:nvSpPr>
          <p:cNvPr id="5" name="สี่เหลี่ยมผืนผ้า 3"/>
          <p:cNvSpPr/>
          <p:nvPr/>
        </p:nvSpPr>
        <p:spPr>
          <a:xfrm>
            <a:off x="8062" y="0"/>
            <a:ext cx="784887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th-TH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</a:t>
            </a:r>
            <a:r>
              <a:rPr lang="th-TH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  <a:r>
              <a:rPr lang="th-TH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ตัดสินในระดับที่ </a:t>
            </a:r>
            <a:r>
              <a:rPr lang="en-US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th-TH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4AE2F6E-FE09-4FE1-ADCF-D5420C5032BC}" type="slidenum">
              <a:rPr lang="th-TH" smtClean="0"/>
              <a:pPr/>
              <a:t>19</a:t>
            </a:fld>
            <a:endParaRPr lang="th-TH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000611"/>
            <a:ext cx="871296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อาคารจะต้องส่ง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แผนการปรับปรุงอาคาร และวิธีวัดผลประหยัด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ให้ทางคณะทำงานก่อนดำเนินการปรับปรุง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อาคารจะต้องแจ้งให้คณะทำงานไปร่วมการเก็บข้อมูลการใช้พลังงาน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ก่อน และหลัง 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การดำเนินมาตรการปรับปรุงการใช้พลังงานของอาคารตามที่ได้ยื่นแผนไว้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อาคารสามารถยื่น</a:t>
            </a:r>
            <a:r>
              <a:rPr lang="th-TH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แผนการปรับปรุงอาคาร และวิธีวัดผล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ประหยัด ได้ตั้งแต่เริ่มสมัครเข้าร่วมการประกวดและแข่งขัน แต่จะต้องดำเนินมาตรการตามแผนการ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ปรับปรุง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อาคารที่ได้แจ้งไว้ ให้เสร็จและสามารถวัดผลประหยัดได้ไม่เกินเดือน 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ตุลาคม 2558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อาคารต้องจัดทำรายงาน ความก้าวหน้าในการปรับปรุงอาคาร แต่ละมาตรการเป็นร้อยละ ในทุกๆ 2 เดือน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หากอาคารดำเนินมาตรการปรับปรุงอาคารไปก่อนการยื่น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แผนการปรับปรุง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อาคารและ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วิธีวัดผล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ประหยัด ให้กับทางคณะทำงาน หรือไม่ได้แจ้งให้คณะทำงานเข้าอาคาร เพื่อเก็บข้อมูลก่อนหรือหลัง ดำเนินมาตรการฯ ทางโครงการจะ</a:t>
            </a:r>
            <a:r>
              <a:rPr lang="th-TH" sz="1800" b="1" dirty="0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ไม่นับคะแนนจากผลประหยัดของมาตรการนั้นๆ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หากอาคารไม่มีมาตรการใดๆ ที่ได้ยื่นแผนไว้กับโครงการ ที่สามารถคิดผลประหยัดได้ </a:t>
            </a:r>
            <a:r>
              <a:rPr lang="th-TH" sz="1800" b="1" dirty="0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ทางโครงการจะไม่เข้าเยี่ยมประเมิน และไม่คิดคะแนนในรอบที่สองให้ทั้งหมด</a:t>
            </a:r>
            <a:endParaRPr lang="th-TH" sz="1800" dirty="0">
              <a:solidFill>
                <a:srgbClr val="FF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7308304" y="6356350"/>
            <a:ext cx="1378496" cy="365125"/>
          </a:xfrm>
        </p:spPr>
        <p:txBody>
          <a:bodyPr>
            <a:normAutofit/>
          </a:bodyPr>
          <a:lstStyle/>
          <a:p>
            <a:pPr algn="r"/>
            <a:fld id="{24AE2F6E-FE09-4FE1-ADCF-D5420C5032BC}" type="slidenum">
              <a:rPr lang="th-TH" sz="1600" smtClean="0"/>
              <a:pPr algn="r"/>
              <a:t>2</a:t>
            </a:fld>
            <a:endParaRPr lang="th-TH"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958" y="4302"/>
            <a:ext cx="1643041" cy="935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993460"/>
            <a:ext cx="275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b="1" dirty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วัน-เวลา สถานที่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2797" y="2227578"/>
            <a:ext cx="20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 marL="342900" indent="-342900">
              <a:buFont typeface="Wingdings" panose="05000000000000000000" pitchFamily="2" charset="2"/>
              <a:buChar char="v"/>
              <a:defRPr sz="2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th-TH" dirty="0"/>
              <a:t>กำหนดการ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540" y="1464001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วัน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จันทร์ที่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เมษายน 2558  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เวลา 09.00-13.00 น.</a:t>
            </a:r>
          </a:p>
          <a:p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ณ </a:t>
            </a:r>
            <a:r>
              <a:rPr lang="th-TH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ห้อง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MC </a:t>
            </a:r>
            <a:r>
              <a:rPr lang="th-TH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ชั้น 3 </a:t>
            </a:r>
            <a:r>
              <a:rPr lang="th-TH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การไฟฟ้านครหลวง สำนักงานใหญ่เพลินจิต </a:t>
            </a:r>
          </a:p>
        </p:txBody>
      </p:sp>
      <p:sp>
        <p:nvSpPr>
          <p:cNvPr id="6" name="Rectangle 5"/>
          <p:cNvSpPr/>
          <p:nvPr/>
        </p:nvSpPr>
        <p:spPr>
          <a:xfrm>
            <a:off x="431539" y="2771402"/>
            <a:ext cx="871245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09.00</a:t>
            </a:r>
            <a:r>
              <a:rPr lang="en-U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09.30 </a:t>
            </a: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น.  ลงทะเบียน </a:t>
            </a:r>
            <a:endParaRPr lang="en-US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  <a:r>
              <a:rPr lang="en-U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.30 – 09.35</a:t>
            </a: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น.  ชมวิดิทัศน์สรุปโครงการ ฯ ปีที่ 2</a:t>
            </a:r>
            <a:endParaRPr lang="en-US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09.35 – 09.40</a:t>
            </a: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น.  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ผู้บริหาร กฟน. (ประธาน) </a:t>
            </a:r>
            <a:endParaRPr lang="th-TH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44725">
              <a:lnSpc>
                <a:spcPct val="150000"/>
              </a:lnSpc>
            </a:pP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กล่าว</a:t>
            </a:r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ต้อนรับและเปิดการประชุม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09.40 – 09.45</a:t>
            </a: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น.  ประธานถ่ายภาพร่วมกับผู้แทน</a:t>
            </a:r>
            <a:r>
              <a:rPr lang="th-TH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อาคาร</a:t>
            </a:r>
          </a:p>
          <a:p>
            <a:pPr>
              <a:lnSpc>
                <a:spcPct val="150000"/>
              </a:lnSpc>
            </a:pPr>
            <a:r>
              <a:rPr lang="th-TH" sz="20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09.45 – 10.00 น.  </a:t>
            </a:r>
            <a:r>
              <a:rPr lang="th-TH" sz="18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พักรับประทานอาหารว่าง</a:t>
            </a:r>
            <a:endParaRPr lang="en-US" sz="1800" b="1" dirty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10.00 </a:t>
            </a:r>
            <a:r>
              <a:rPr 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12.00</a:t>
            </a:r>
            <a:r>
              <a:rPr lang="th-TH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น.  ประชุมชี้แจงหลักเกณฑ์ในการเข้าแข่งขันในระดับที่ 2</a:t>
            </a:r>
          </a:p>
          <a:p>
            <a:pPr>
              <a:lnSpc>
                <a:spcPct val="150000"/>
              </a:lnSpc>
            </a:pPr>
            <a:r>
              <a:rPr lang="th-TH" sz="20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12.30</a:t>
            </a:r>
            <a:r>
              <a:rPr lang="en-US" sz="20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en-US" sz="20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13.30</a:t>
            </a:r>
            <a:r>
              <a:rPr lang="th-TH" sz="20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000" b="1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น. </a:t>
            </a:r>
            <a:r>
              <a:rPr lang="th-TH" sz="20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8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ร่วม</a:t>
            </a:r>
            <a:r>
              <a:rPr lang="th-TH" sz="1800" b="1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รับประทานอาหารกลางวัน</a:t>
            </a:r>
            <a:endParaRPr lang="en-US" sz="1800" b="1" dirty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810" y="111860"/>
            <a:ext cx="3517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กำหนดการประชุม</a:t>
            </a:r>
          </a:p>
        </p:txBody>
      </p:sp>
    </p:spTree>
    <p:extLst>
      <p:ext uri="{BB962C8B-B14F-4D97-AF65-F5344CB8AC3E}">
        <p14:creationId xmlns:p14="http://schemas.microsoft.com/office/powerpoint/2010/main" val="1530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6686"/>
            <a:ext cx="1584176" cy="902034"/>
          </a:xfrm>
          <a:prstGeom prst="rect">
            <a:avLst/>
          </a:prstGeom>
        </p:spPr>
      </p:pic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2F6E-FE09-4FE1-ADCF-D5420C5032BC}" type="slidenum">
              <a:rPr lang="th-TH" smtClean="0"/>
              <a:pPr/>
              <a:t>20</a:t>
            </a:fld>
            <a:endParaRPr lang="th-TH"/>
          </a:p>
        </p:txBody>
      </p:sp>
      <p:graphicFrame>
        <p:nvGraphicFramePr>
          <p:cNvPr id="1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753680"/>
              </p:ext>
            </p:extLst>
          </p:nvPr>
        </p:nvGraphicFramePr>
        <p:xfrm>
          <a:off x="179512" y="764704"/>
          <a:ext cx="8640960" cy="54005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1874"/>
                <a:gridCol w="1204399"/>
                <a:gridCol w="5554687"/>
              </a:tblGrid>
              <a:tr h="376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ปัจจัยที่พิจารณา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การให้น้ำหนัก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ตัวอย่างประเด็นย่อยที่พิจารณา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318912">
                <a:tc>
                  <a:txBody>
                    <a:bodyPr/>
                    <a:lstStyle/>
                    <a:p>
                      <a:pPr marL="261938" lvl="0" indent="-261938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01295" algn="l"/>
                        </a:tabLs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ผลการปรับปรุง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ตามผลประหยัดพลังงาน เทียบกับการใช้พลังงานโดยรวมของอาคาร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rowSpan="4">
                  <a:txBody>
                    <a:bodyPr/>
                    <a:lstStyle/>
                    <a:p>
                      <a:pPr marL="261938" lvl="0" indent="-261938">
                        <a:spcAft>
                          <a:spcPts val="0"/>
                        </a:spcAft>
                        <a:buFont typeface="+mj-lt"/>
                        <a:buAutoNum type="arabicPeriod" startAt="2"/>
                        <a:tabLst>
                          <a:tab pos="201295" algn="l"/>
                        </a:tabLs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ความน่าสนใจของมาตรการที่ดำเนินการ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เป็นนวัตกรรมใหม่หรือเทคโนโลยีใหม่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vMerge="1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01295" algn="l"/>
                        </a:tabLst>
                      </a:pPr>
                      <a:endParaRPr lang="en-US" sz="1600" dirty="0">
                        <a:effectLst/>
                        <a:latin typeface="TH Kodchasal" pitchFamily="2" charset="-34"/>
                        <a:ea typeface="Cordia New"/>
                        <a:cs typeface="TH Kodchasal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เป็นประโยชน์ต่อสังคม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76710">
                <a:tc vMerge="1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01295" algn="l"/>
                        </a:tabLst>
                      </a:pPr>
                      <a:endParaRPr lang="en-US" sz="1600" dirty="0">
                        <a:effectLst/>
                        <a:latin typeface="TH Kodchasal" pitchFamily="2" charset="-34"/>
                        <a:ea typeface="Cordia New"/>
                        <a:cs typeface="TH Kodchasal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สามารถนำไปประยุกต์ใช้กับอาคารประเภทเดียวกันได้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76710">
                <a:tc vMerge="1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01295" algn="l"/>
                        </a:tabLst>
                      </a:pPr>
                      <a:endParaRPr lang="en-US" sz="1600" dirty="0">
                        <a:effectLst/>
                        <a:latin typeface="TH Kodchasal" pitchFamily="2" charset="-34"/>
                        <a:ea typeface="Cordia New"/>
                        <a:cs typeface="TH Kodchasal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สามารถดำเนินการได้จริงในทางปฏิบัติ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rowSpan="5">
                  <a:txBody>
                    <a:bodyPr/>
                    <a:lstStyle/>
                    <a:p>
                      <a:pPr marL="261938" lvl="0" indent="-261938">
                        <a:spcAft>
                          <a:spcPts val="0"/>
                        </a:spcAft>
                        <a:buFont typeface="+mj-lt"/>
                        <a:buAutoNum type="arabicPeriod" startAt="3"/>
                        <a:tabLst>
                          <a:tab pos="201295" algn="l"/>
                        </a:tabLs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การมีส่วนร่วมของบุคลากรในองค์กร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การรับทราบของบุคลากรทั่วถึงทั้งองค์กร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85719">
                <a:tc vMerge="1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01295" algn="l"/>
                        </a:tabLst>
                      </a:pPr>
                      <a:endParaRPr lang="en-US" sz="1600" dirty="0">
                        <a:effectLst/>
                        <a:latin typeface="TH Kodchasal" pitchFamily="2" charset="-34"/>
                        <a:ea typeface="Cordia New"/>
                        <a:cs typeface="TH Kodchasal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มีกิจกรรมส่งเสริมและฝึกอบรมให้แก่พนักงานในองค์กร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vMerge="1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01295" algn="l"/>
                        </a:tabLst>
                      </a:pPr>
                      <a:endParaRPr lang="en-US" sz="1600" dirty="0">
                        <a:effectLst/>
                        <a:latin typeface="TH Kodchasal" pitchFamily="2" charset="-34"/>
                        <a:ea typeface="Cordia New"/>
                        <a:cs typeface="TH Kodchasal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มีการเผยแพร่</a:t>
                      </a:r>
                      <a:r>
                        <a:rPr lang="th-TH" sz="20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 ประชาสัมพันธ์โครงการเพื่อให้เกิดการตื่นตัวภายในองค์กร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vMerge="1">
                  <a:txBody>
                    <a:bodyPr/>
                    <a:lstStyle/>
                    <a:p>
                      <a:pPr marL="261938" lvl="0" indent="-261938">
                        <a:spcAft>
                          <a:spcPts val="0"/>
                        </a:spcAft>
                        <a:buFont typeface="+mj-lt"/>
                        <a:buAutoNum type="arabicPeriod" startAt="3"/>
                        <a:tabLst>
                          <a:tab pos="201295" algn="l"/>
                        </a:tabLs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การให้ความร่วมมือของบุคลากรในองค์กร</a:t>
                      </a:r>
                      <a:endParaRPr lang="en-US" sz="2000" b="1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vMerge="1">
                  <a:txBody>
                    <a:bodyPr/>
                    <a:lstStyle/>
                    <a:p>
                      <a:pPr marL="261938" lvl="0" indent="-261938">
                        <a:spcAft>
                          <a:spcPts val="0"/>
                        </a:spcAft>
                        <a:buFont typeface="+mj-lt"/>
                        <a:buAutoNum type="arabicPeriod" startAt="3"/>
                        <a:tabLst>
                          <a:tab pos="201295" algn="l"/>
                        </a:tabLs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พนักงานนำความรู้ไปปฎิบัติได้จริง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76710">
                <a:tc rowSpan="5">
                  <a:txBody>
                    <a:bodyPr/>
                    <a:lstStyle/>
                    <a:p>
                      <a:pPr marL="261938" lvl="0" indent="-261938">
                        <a:spcAft>
                          <a:spcPts val="0"/>
                        </a:spcAft>
                        <a:buFont typeface="+mj-lt"/>
                        <a:buAutoNum type="arabicPeriod" startAt="4"/>
                        <a:tabLst>
                          <a:tab pos="201295" algn="l"/>
                        </a:tabLs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ความตั้งใจของคณะทำงานและฝ่ายบริหาร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ความใส่ใจและการให้ความสำคัญต่อโครงการของฝ่ายบริหาร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vMerge="1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01295" algn="l"/>
                        </a:tabLst>
                      </a:pPr>
                      <a:endParaRPr lang="en-US" sz="1600" dirty="0">
                        <a:effectLst/>
                        <a:latin typeface="TH Kodchasal" pitchFamily="2" charset="-34"/>
                        <a:ea typeface="Cordia New"/>
                        <a:cs typeface="TH Kodchasal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การจัดสรรงบประมาณในการดำเนินมาตรการอนุรักษ์พลังงาน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vMerge="1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01295" algn="l"/>
                        </a:tabLst>
                      </a:pPr>
                      <a:endParaRPr lang="en-US" sz="1600" dirty="0">
                        <a:effectLst/>
                        <a:latin typeface="TH Kodchasal" pitchFamily="2" charset="-34"/>
                        <a:ea typeface="Cordia New"/>
                        <a:cs typeface="TH Kodchasal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การมีส่วนร่วมของพนักงานในการเสนอมาตรการ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vMerge="1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01295" algn="l"/>
                        </a:tabLst>
                      </a:pPr>
                      <a:endParaRPr lang="en-US" sz="1600" dirty="0">
                        <a:effectLst/>
                        <a:latin typeface="TH Kodchasal" pitchFamily="2" charset="-34"/>
                        <a:ea typeface="Cordia New"/>
                        <a:cs typeface="TH Kodchasal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ความกระตือรือร้น/ความสม่ำเสมอของคณะทำงานในการดำเนินมาตรการ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18912">
                <a:tc vMerge="1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 startAt="4"/>
                        <a:tabLst>
                          <a:tab pos="201295" algn="l"/>
                        </a:tabLst>
                      </a:pP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H Kodchasal" pitchFamily="2" charset="-34"/>
                        <a:ea typeface="Cordia New"/>
                        <a:cs typeface="TH Kodchasal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ระดับบุคลากรที่เข้าร่วมประชุมกับโครงการ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สี่เหลี่ยมผืนผ้า 3"/>
          <p:cNvSpPr/>
          <p:nvPr/>
        </p:nvSpPr>
        <p:spPr>
          <a:xfrm>
            <a:off x="8062" y="0"/>
            <a:ext cx="784887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th-TH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</a:t>
            </a:r>
            <a:r>
              <a:rPr lang="th-TH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  <a:r>
              <a:rPr lang="th-TH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ตัดสินในระดับที่ </a:t>
            </a:r>
            <a:r>
              <a:rPr lang="en-US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th-TH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339" y="4509114"/>
            <a:ext cx="463336" cy="43895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283" y="6203016"/>
            <a:ext cx="7968118" cy="5841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5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D30E6EE-A9F0-40F0-983D-10DE7A50EFB2}" type="slidenum">
              <a:rPr lang="th-TH" smtClean="0"/>
              <a:pPr algn="r"/>
              <a:t>21</a:t>
            </a:fld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16025" y="6686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แนวทางการจำแนกการพิจารณาการให้คะแนนมาตรการและ</a:t>
            </a:r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</a:t>
            </a:r>
            <a:r>
              <a:rPr lang="th-T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ด้านการอนุรักษ์พลังงาน</a:t>
            </a:r>
            <a:endPara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รูปภาพ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6686"/>
            <a:ext cx="1584176" cy="90203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757" y="1065592"/>
            <a:ext cx="8953739" cy="1562909"/>
            <a:chOff x="82757" y="1065592"/>
            <a:chExt cx="8953739" cy="1562909"/>
          </a:xfrm>
        </p:grpSpPr>
        <p:sp>
          <p:nvSpPr>
            <p:cNvPr id="3" name="TextBox 2"/>
            <p:cNvSpPr txBox="1"/>
            <p:nvPr/>
          </p:nvSpPr>
          <p:spPr>
            <a:xfrm>
              <a:off x="82757" y="1065592"/>
              <a:ext cx="6912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th-TH" sz="2400" b="1" dirty="0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มาตรการด้านการปรับปรุง </a:t>
              </a:r>
              <a:r>
                <a:rPr lang="th-TH" sz="2000" b="1" dirty="0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(30</a:t>
              </a:r>
              <a:r>
                <a:rPr lang="en-US" sz="2000" b="1" dirty="0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%)</a:t>
              </a:r>
              <a:endParaRPr lang="th-TH" sz="20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9552" y="1510246"/>
              <a:ext cx="8496944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เป็นมาตรการที่มีการ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ลงทุน </a:t>
              </a: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ปรับปรุง/เปลี่ยนแปลง อุปกรณ์ และ/หรือ อาคาร เพื่อ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ลดการใช้ไฟฟ้า</a:t>
              </a:r>
            </a:p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เป็นมาตรการที่ดำเนินการในช่วง 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มีนาคม 58 – ตุลาคม 58</a:t>
              </a:r>
            </a:p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เป็นมาตรการที่คณะกรรมการได้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พิจารณารับรองแล้ว</a:t>
              </a:r>
            </a:p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เป็นมาตรการที่ทางเจ้าหน้าที่โครงการได้เข้าสังเกตุการณ์การเก็บสถานะ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ก่อนและหลังปรับปรุง </a:t>
              </a:r>
              <a:endParaRPr lang="th-TH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757" y="2751167"/>
            <a:ext cx="8939540" cy="3126105"/>
            <a:chOff x="82757" y="2751167"/>
            <a:chExt cx="8939540" cy="3126105"/>
          </a:xfrm>
        </p:grpSpPr>
        <p:sp>
          <p:nvSpPr>
            <p:cNvPr id="4" name="TextBox 3"/>
            <p:cNvSpPr txBox="1"/>
            <p:nvPr/>
          </p:nvSpPr>
          <p:spPr>
            <a:xfrm>
              <a:off x="82757" y="2751167"/>
              <a:ext cx="86792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marL="457200" indent="-457200">
                <a:buFont typeface="Wingdings" panose="05000000000000000000" pitchFamily="2" charset="2"/>
                <a:buChar char="v"/>
                <a:defRPr sz="2400" b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th-TH" sz="2000" dirty="0">
                  <a:solidFill>
                    <a:srgbClr val="006600"/>
                  </a:solidFill>
                </a:rPr>
                <a:t>กิจกรรมด้านการส่งเสริมการอนุรักษ์พลังงานและ</a:t>
              </a:r>
              <a:r>
                <a:rPr lang="th-TH" sz="2000" dirty="0" smtClean="0">
                  <a:solidFill>
                    <a:srgbClr val="006600"/>
                  </a:solidFill>
                </a:rPr>
                <a:t>สิ่งแวดล้อม (70</a:t>
              </a:r>
              <a:r>
                <a:rPr lang="en-US" sz="2000" dirty="0" smtClean="0">
                  <a:solidFill>
                    <a:srgbClr val="006600"/>
                  </a:solidFill>
                </a:rPr>
                <a:t>%)</a:t>
              </a:r>
              <a:endParaRPr lang="th-TH" sz="2000" dirty="0">
                <a:solidFill>
                  <a:srgbClr val="0066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1865" y="3220134"/>
              <a:ext cx="8460432" cy="2657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วิสัยทัศน์ บทบาท 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ด้านการ</a:t>
              </a: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ส่งเสริมการ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อนุรักษ์พลังงานและรักษาสิ่งแวดล้อม </a:t>
              </a: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ต่อองค์กรและสังคมโดยรวมของ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ผู้บริหาร</a:t>
              </a:r>
            </a:p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ความเข้มแข็ง ความกระตือรือร้น ของ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ทีมงานและคนทั้งองค์กร </a:t>
              </a: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ในด้าน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ด้านการอนุรักษ์พลังงานและรักษาสิ่งแวดล้อม ต่อองค์กรและสังคม</a:t>
              </a:r>
              <a:endParaRPr lang="th-TH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มาตรการ</a:t>
              </a: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ด้านการส่งเสริมการ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อนุรักษ์พลังงานและรักษาสิ่งแวดล้อม 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ที่ผ่านมา ที่ดำเนินการอยู่ และที่จะดำเนินต่อไปในอนาคต</a:t>
              </a:r>
            </a:p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กิจกรรมการรณรงค์ </a:t>
              </a: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ด้านการอนุรักษ์พลังงานและรักษาสิ่งแวดล้อม ทั้งภายในและภายนอกองค์กร </a:t>
              </a:r>
              <a:r>
                <a:rPr lang="th-TH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ที่ผ่านมา ที่ดำเนินการอยู่ และที่จะดำเนินต่อไปใน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อนาคต</a:t>
              </a:r>
              <a:endParaRPr lang="th-TH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การส่งเสริมการ รู้จักและเข้าใจใน</a:t>
              </a:r>
              <a:r>
                <a:rPr lang="th-TH" sz="14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ตราสัญลักษณ์โครงการ </a:t>
              </a:r>
              <a:r>
                <a:rPr lang="th-TH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ทั้งภายในองค์กรและภายนอกองค์กร</a:t>
              </a:r>
            </a:p>
            <a:p>
              <a:pPr marL="342900" indent="-342900">
                <a:lnSpc>
                  <a:spcPts val="2000"/>
                </a:lnSpc>
                <a:buFont typeface="+mj-lt"/>
                <a:buAutoNum type="arabicPeriod"/>
              </a:pPr>
              <a:endPara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00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116632"/>
            <a:ext cx="4979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กิจกรรมในการแข่งขันรอบที่ 2</a:t>
            </a:r>
            <a:endParaRPr lang="th-TH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รูปภาพ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6686"/>
            <a:ext cx="1584176" cy="90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90872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กิจกรรมของโครงการ</a:t>
            </a:r>
            <a:endParaRPr lang="th-T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35699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342900" indent="-342900">
              <a:buFont typeface="Wingdings" panose="05000000000000000000" pitchFamily="2" charset="2"/>
              <a:buChar char="v"/>
              <a:defRPr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h-TH" dirty="0"/>
              <a:t>กิจกรรมของอาคาร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1386642"/>
            <a:ext cx="76515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การยื่นแบบสมัคร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เข้าร่วมกิจกรรมในรอบ 2 และ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มาตรการปรับปรุง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ที่เข้าร่วมในโครงการ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การจัดส่ง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รายงานความก้าวหน้า 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(ทุกๆ 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เดือน)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การประชุมชี้แจงทำความเข้าใจ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ในการแข่งขันรอบ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การเยี่ยมชมอาคารตัวอย่าง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กรรมการเข้า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เยี่ยมประเมินให้คะแนน</a:t>
            </a:r>
            <a:endParaRPr lang="th-TH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521" y="3810646"/>
            <a:ext cx="7531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285750" indent="-285750">
              <a:buFont typeface="Arial" panose="020B0604020202020204" pitchFamily="34" charset="0"/>
              <a:buChar char="•"/>
              <a:defRPr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h-TH" dirty="0"/>
              <a:t>การเก็บสภาพก่อนปรับปรุงอาคาร (</a:t>
            </a:r>
            <a:r>
              <a:rPr lang="th-TH" dirty="0" smtClean="0"/>
              <a:t>การเก็บ </a:t>
            </a:r>
            <a:r>
              <a:rPr lang="en-US" dirty="0"/>
              <a:t>Base Line)</a:t>
            </a:r>
          </a:p>
          <a:p>
            <a:r>
              <a:rPr lang="th-TH" dirty="0"/>
              <a:t>การวัดผลประหยัดหลังการปรับปรุง (การทำ </a:t>
            </a:r>
            <a:r>
              <a:rPr lang="en-US" dirty="0"/>
              <a:t>M&amp;V)</a:t>
            </a:r>
            <a:endParaRPr lang="th-TH" dirty="0"/>
          </a:p>
          <a:p>
            <a:r>
              <a:rPr lang="th-TH" dirty="0"/>
              <a:t>กิจกรรมอนุรักษ์พลังงาน และรักษาสิ่งแวดล้อม</a:t>
            </a:r>
          </a:p>
          <a:p>
            <a:r>
              <a:rPr lang="th-TH" dirty="0"/>
              <a:t>การจัดนิทรรศการ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472" y="592040"/>
            <a:ext cx="2981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ระยะเวลาตั้งแต่ กพ.58-พย.58</a:t>
            </a:r>
            <a:endParaRPr lang="th-TH" sz="1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22</a:t>
            </a:fld>
            <a:endParaRPr lang="th-TH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060848"/>
            <a:ext cx="1915238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6924"/>
            <a:ext cx="8229600" cy="749460"/>
          </a:xfrm>
          <a:ln>
            <a:noFill/>
          </a:ln>
        </p:spPr>
        <p:txBody>
          <a:bodyPr/>
          <a:lstStyle/>
          <a:p>
            <a:pPr algn="l"/>
            <a:r>
              <a:rPr lang="th-TH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กิจกรรมการเข้าเยี่ยมประเมินในพื้นที่</a:t>
            </a:r>
            <a:endParaRPr lang="th-TH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90872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u="sng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ช่วงที่ </a:t>
            </a:r>
            <a:r>
              <a:rPr lang="th-TH" sz="1800" b="1" u="sng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การต้อนรับ และชี้แจงเกี่ยวกับ</a:t>
            </a:r>
            <a:r>
              <a:rPr lang="th-TH" sz="1800" b="1" u="sng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</a:t>
            </a:r>
            <a:endParaRPr lang="th-TH" sz="1800" b="1" u="sng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492896"/>
            <a:ext cx="7580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การชี้แจงเกี่ยวกับ</a:t>
            </a:r>
            <a:r>
              <a:rPr lang="th-TH" sz="1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มาตรการที่ดำเนินการ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ด้าน ประหยัดและอนุรักษ์พลังงาน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ที่เคย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ดำเนินงาน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ที่ดำเนินงานในโครงการ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ที่จะดำเนินงานในอนาคต</a:t>
            </a:r>
            <a:endParaRPr lang="th-TH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305498"/>
            <a:ext cx="5612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การกล่าวถึง</a:t>
            </a:r>
            <a:r>
              <a:rPr lang="th-TH" sz="1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กิจกรรมด้านการอนุรักษ์พลังงานที่ผ่านมา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ของอาคาร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ของพนักงาน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ต่อชุมชนและสังคม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3789040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u="sng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ช่วงที่ </a:t>
            </a:r>
            <a:r>
              <a:rPr lang="th-TH" sz="1800" b="1" u="sng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การเยี่ยมชมอาคาร และการดูพื้นที่</a:t>
            </a:r>
            <a:r>
              <a:rPr lang="th-TH" sz="1800" b="1" u="sng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ปรับปรุงตาม</a:t>
            </a:r>
            <a:r>
              <a:rPr lang="th-TH" sz="1800" b="1" u="sng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มาตรการที่ทำใน</a:t>
            </a:r>
            <a:r>
              <a:rPr lang="th-TH" sz="1800" b="1" u="sng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</a:t>
            </a:r>
            <a:endParaRPr lang="th-TH" sz="1800" b="1" u="sng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279" y="4170132"/>
            <a:ext cx="7742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รวมเวลาเข้าเยี่ยมประเมินแต่แห่งละประมาณ 3 ชั่วโมง</a:t>
            </a:r>
            <a:endParaRPr lang="th-TH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920" y="570166"/>
            <a:ext cx="2420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ประมาณเดือน พย.2558</a:t>
            </a:r>
            <a:endParaRPr lang="th-TH" sz="1600" b="1" dirty="0">
              <a:solidFill>
                <a:schemeClr val="tx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60889" y="6412755"/>
            <a:ext cx="2133600" cy="365125"/>
          </a:xfrm>
        </p:spPr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23</a:t>
            </a:fld>
            <a:endParaRPr lang="th-TH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4559318"/>
            <a:ext cx="5616624" cy="226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9" y="-56764"/>
            <a:ext cx="8229600" cy="74946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กิจกรรมการเข้าเยี่ยมประเมินในพื้นที่</a:t>
            </a:r>
          </a:p>
        </p:txBody>
      </p:sp>
      <p:pic>
        <p:nvPicPr>
          <p:cNvPr id="4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175" y="54868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ช่วงที่ </a:t>
            </a:r>
            <a:r>
              <a:rPr lang="th-TH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การต้อนรับ และชี้แจงเกี่ยวกับ</a:t>
            </a:r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</a:t>
            </a:r>
            <a:endParaRPr lang="th-TH" sz="18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591" y="824626"/>
            <a:ext cx="3526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กรณีตัวอย่าง รพ.พญาไท 2 (ดีเลิศ 2013)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93" y="1268760"/>
            <a:ext cx="2160000" cy="16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937" y="1268760"/>
            <a:ext cx="2160000" cy="16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223" y="1268760"/>
            <a:ext cx="2160000" cy="16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93" y="3065668"/>
            <a:ext cx="2160000" cy="16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508" y="1268760"/>
            <a:ext cx="2160000" cy="16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508" y="4833336"/>
            <a:ext cx="2160000" cy="16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93" y="4833336"/>
            <a:ext cx="2160000" cy="1619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508" y="3065668"/>
            <a:ext cx="2160000" cy="16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223" y="3065668"/>
            <a:ext cx="2160000" cy="16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937" y="3065668"/>
            <a:ext cx="2160000" cy="16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223" y="4833210"/>
            <a:ext cx="2160000" cy="16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937" y="4833210"/>
            <a:ext cx="2160000" cy="1620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23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39" y="-56764"/>
            <a:ext cx="8229600" cy="74946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กิจกรรมการเข้าเยี่ยมประเมินในพื้นที่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39" y="54311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ช่วงที่ </a:t>
            </a:r>
            <a:r>
              <a:rPr lang="th-TH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การเยี่ยมชมอาคาร และการดูพื้นที่</a:t>
            </a:r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ปรับปรุงตาม</a:t>
            </a:r>
            <a:r>
              <a:rPr lang="th-TH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มาตรการที่ทำใน</a:t>
            </a:r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</a:t>
            </a:r>
            <a:endParaRPr lang="th-TH" sz="18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591" y="824626"/>
            <a:ext cx="3526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กรณีตัวอย่าง รพ.พญาไท 2 </a:t>
            </a:r>
            <a:r>
              <a:rPr lang="th-TH" sz="14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(ดีเลิศ 2013</a:t>
            </a:r>
            <a:r>
              <a:rPr lang="th-TH" sz="14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h-TH" sz="14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0" y="1235813"/>
            <a:ext cx="2160000" cy="16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285" y="1235813"/>
            <a:ext cx="2160000" cy="16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270" y="1235813"/>
            <a:ext cx="2160000" cy="16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235813"/>
            <a:ext cx="2160000" cy="16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642" y="4608874"/>
            <a:ext cx="2160000" cy="16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270" y="2924944"/>
            <a:ext cx="2160000" cy="16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270" y="4608874"/>
            <a:ext cx="2160000" cy="16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9841" y="2924944"/>
            <a:ext cx="2147793" cy="3303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243" y="2924944"/>
            <a:ext cx="2160000" cy="16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7" y="4608874"/>
            <a:ext cx="2160000" cy="16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2" y="2922343"/>
            <a:ext cx="2160000" cy="162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45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9" y="-56764"/>
            <a:ext cx="8229600" cy="74946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กิจกรรมการเข้าเยี่ยมประเมินในพื้นที่</a:t>
            </a:r>
          </a:p>
        </p:txBody>
      </p:sp>
      <p:pic>
        <p:nvPicPr>
          <p:cNvPr id="4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175" y="54868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ช่วงที่ </a:t>
            </a:r>
            <a:r>
              <a:rPr lang="th-TH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การต้อนรับ และชี้แจงเกี่ยวกับ</a:t>
            </a:r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</a:t>
            </a:r>
            <a:endParaRPr lang="th-TH" sz="18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591" y="824626"/>
            <a:ext cx="3257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กรณีตัวอย่าง รร.ริชมอน (ดีเลิศ 2014)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3755" y="2745402"/>
            <a:ext cx="216000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006" y="1229644"/>
            <a:ext cx="2160000" cy="1441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229644"/>
            <a:ext cx="2160000" cy="14413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115" y="1229644"/>
            <a:ext cx="2160000" cy="14412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715138"/>
            <a:ext cx="2160000" cy="14413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755" y="3714940"/>
            <a:ext cx="2160000" cy="1441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300044"/>
            <a:ext cx="2160000" cy="14413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2757765"/>
            <a:ext cx="2808072" cy="3983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7"/>
          <a:stretch/>
        </p:blipFill>
        <p:spPr>
          <a:xfrm>
            <a:off x="104591" y="1229644"/>
            <a:ext cx="2163154" cy="23798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006" y="2757631"/>
            <a:ext cx="2003991" cy="39837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755" y="5300044"/>
            <a:ext cx="2160000" cy="144148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18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929" y="724563"/>
            <a:ext cx="2160000" cy="1441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370" y="724452"/>
            <a:ext cx="2160000" cy="14414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49" y="724660"/>
            <a:ext cx="2160000" cy="1441227"/>
          </a:xfrm>
          <a:prstGeom prst="rect">
            <a:avLst/>
          </a:prstGeom>
        </p:spPr>
      </p:pic>
      <p:pic>
        <p:nvPicPr>
          <p:cNvPr id="4" name="รูปภาพ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39" y="-56764"/>
            <a:ext cx="8229600" cy="74946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กิจกรรมการเข้าเยี่ยมประเมินในพื้นที่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1" y="724478"/>
            <a:ext cx="2160000" cy="1441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39" y="54311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ช่วงที่ </a:t>
            </a:r>
            <a:r>
              <a:rPr lang="th-TH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การเยี่ยมชมอาคาร และการดูพื้นที่</a:t>
            </a:r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ปรับปรุงตาม</a:t>
            </a:r>
            <a:r>
              <a:rPr lang="th-TH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มาตรการที่ทำใน</a:t>
            </a:r>
            <a:r>
              <a:rPr lang="th-TH" sz="1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</a:t>
            </a:r>
            <a:endParaRPr lang="th-TH" sz="18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591" y="824626"/>
            <a:ext cx="3257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กรณีตัวอย่าง รร.ริชมอน (ดีเลิศ 2014)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1" y="2256127"/>
            <a:ext cx="2160000" cy="14413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1" y="3787825"/>
            <a:ext cx="2160000" cy="14412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370" y="3787825"/>
            <a:ext cx="2160000" cy="14412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054" y="2256194"/>
            <a:ext cx="2160000" cy="14413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179" y="2256194"/>
            <a:ext cx="2160000" cy="14413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929" y="2256194"/>
            <a:ext cx="2160000" cy="14413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49" y="3787825"/>
            <a:ext cx="2160000" cy="14412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1" y="5301418"/>
            <a:ext cx="2160000" cy="14413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370" y="5301418"/>
            <a:ext cx="2160000" cy="14413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929" y="3787825"/>
            <a:ext cx="2160000" cy="14413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49" y="5301523"/>
            <a:ext cx="2160000" cy="1441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929" y="5301208"/>
            <a:ext cx="2160000" cy="14415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202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792" y="15668"/>
            <a:ext cx="1872208" cy="10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88640"/>
            <a:ext cx="3794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รายชื่อคณะกรรมการในรอบที่ 2</a:t>
            </a:r>
            <a:endParaRPr lang="th-TH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1106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รายชื่อคณะกรรมการผู้ทรงคุณวุฒิ </a:t>
            </a:r>
            <a:endParaRPr lang="th-TH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ส่งเสริมการปรับปรุงประสิทธิภาพการใช้พลังงานในอาคาร </a:t>
            </a:r>
          </a:p>
          <a:p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 </a:t>
            </a:r>
            <a:r>
              <a:rPr lang="th-T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ท่าน </a:t>
            </a:r>
            <a:r>
              <a:rPr lang="th-T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ดังนี้</a:t>
            </a:r>
            <a:endParaRPr lang="th-T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24970"/>
              </p:ext>
            </p:extLst>
          </p:nvPr>
        </p:nvGraphicFramePr>
        <p:xfrm>
          <a:off x="179512" y="1556792"/>
          <a:ext cx="8822501" cy="4454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766"/>
                <a:gridCol w="3744416"/>
                <a:gridCol w="2880319"/>
              </a:tblGrid>
              <a:tr h="151691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ชื่อ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ตำแหน่ง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ตำแหน่ง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643912"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นายสมศักดิ์ ศรีทองวัฒน์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รองผู้ว่าการธุรกิจและบริการ </a:t>
                      </a:r>
                    </a:p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การไฟฟ้านครหลวง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ประธานคณะกรรมการผู้ทรงคุณวุฒิ</a:t>
                      </a:r>
                    </a:p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รองผู้ว่าการธุรกิจและบริการ การไฟฟ้านครหลวง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611543"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นายสารนิต	อังศุสิงห์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ผู้ช่วยผู้ว่าการ</a:t>
                      </a:r>
                      <a:r>
                        <a:rPr lang="th-TH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กิจการองค์กรและสังคม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การไฟฟ้านครหลวง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กรรมการผู้ทรงคุณวุฒิ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611543"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นายวิลาศ	เฉลยสัตย์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ผู้ช่วยผู้อำนวยการฝ่ายบริการระบบไฟฟ้า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การไฟฟ้านครหลวง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กรรมการผู้ทรงคุณวุฒิ</a:t>
                      </a:r>
                    </a:p>
                  </a:txBody>
                  <a:tcPr/>
                </a:tc>
              </a:tr>
              <a:tr h="548906"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นายเกชา	ธีระโกเมน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ผู้เชี่ยวชาญด้านระบบปรับอากาศ และเลขาธิการสภาวิศวกร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กรรมการผู้ทรงคุณวุฒิ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254810"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นายพงษ์จรูญ  ศรีโสวรรณา 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ผู้อำนวยการศูนย์อนุรักษ์พลังงานแห่งประเทศไทย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กรรมการผู้ทรงคุณวุฒิ</a:t>
                      </a:r>
                    </a:p>
                  </a:txBody>
                  <a:tcPr/>
                </a:tc>
              </a:tr>
              <a:tr h="254810"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นายวิญญู วานิชศิริโรจน์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เลขานุการและกรรมการ สถาบันอาคารเขียวไทย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กรรมการผู้ทรงคุณวุฒิ</a:t>
                      </a:r>
                    </a:p>
                  </a:txBody>
                  <a:tcPr/>
                </a:tc>
              </a:tr>
              <a:tr h="254810"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ศ.ดร.สุรพงษ์</a:t>
                      </a:r>
                      <a:r>
                        <a:rPr lang="th-TH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จิระรัตนานนท์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บัณฑิตวิทยาลัยร่วม ด้านพลังงานและสิ่งแวดล้อมมหาวิทยาลัยเทคโนโลยีพระจอมเกล้าธนบุรี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กรรมการผู้ทรงคุณวุฒิ</a:t>
                      </a:r>
                    </a:p>
                  </a:txBody>
                  <a:tcPr/>
                </a:tc>
              </a:tr>
              <a:tr h="254810"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รศ.ดร.อภิชิต</a:t>
                      </a:r>
                      <a:r>
                        <a:rPr lang="th-TH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เทอดโยธิน</a:t>
                      </a:r>
                      <a:endParaRPr lang="th-TH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คณบดี คณะพลังงาน สิ่งแวดล้อม และวัสดุ </a:t>
                      </a:r>
                    </a:p>
                    <a:p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มหาวิทยาลัยเทคโนโลยีพระจอมเกล้าธนบุรี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กรรมการผู้ทรงคุณวุฒิ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44E81-3BE4-411C-B597-21C8C13A12FA}" type="slidenum">
              <a:rPr lang="th-TH" smtClean="0"/>
              <a:pPr>
                <a:defRPr/>
              </a:pPr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46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86" y="2132856"/>
            <a:ext cx="9028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ระยะเวลาของกิจกรรม</a:t>
            </a:r>
          </a:p>
          <a:p>
            <a:pPr algn="ctr"/>
            <a:r>
              <a:rPr lang="th-TH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ในการประกวดและแข่งขัน</a:t>
            </a:r>
          </a:p>
          <a:p>
            <a:pPr algn="ctr"/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Award 2015</a:t>
            </a:r>
            <a:endParaRPr lang="th-TH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36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4AE2F6E-FE09-4FE1-ADCF-D5420C5032BC}" type="slidenum">
              <a:rPr lang="th-TH" smtClean="0"/>
              <a:pPr algn="r"/>
              <a:t>3</a:t>
            </a:fld>
            <a:endParaRPr lang="th-TH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242361"/>
              </p:ext>
            </p:extLst>
          </p:nvPr>
        </p:nvGraphicFramePr>
        <p:xfrm>
          <a:off x="218149" y="1733039"/>
          <a:ext cx="8629173" cy="4360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232"/>
                <a:gridCol w="4176464"/>
                <a:gridCol w="2374477"/>
              </a:tblGrid>
              <a:tr h="879616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เวลา</a:t>
                      </a:r>
                      <a:endParaRPr lang="th-T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หัวข้อ</a:t>
                      </a:r>
                      <a:endParaRPr lang="th-T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ผู้ดำเนินรายการ</a:t>
                      </a:r>
                    </a:p>
                    <a:p>
                      <a:pPr algn="ctr"/>
                      <a:r>
                        <a:rPr lang="th-T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วิทยากร</a:t>
                      </a:r>
                      <a:endParaRPr lang="th-T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</a:tr>
              <a:tr h="1188773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10.00 - 10.30</a:t>
                      </a:r>
                      <a:endParaRPr lang="th-TH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ขั้นตอนการแข่งขัน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ระดับรางวัลและเกณฑ์การตัดสิน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การตรวจเยี่ยมประเมินตัดสินอาคาร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วรุตร์ จิวะมาวิน</a:t>
                      </a:r>
                    </a:p>
                  </a:txBody>
                  <a:tcPr anchor="ctr"/>
                </a:tc>
              </a:tr>
              <a:tr h="688734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10.30 - 11.30</a:t>
                      </a:r>
                      <a:endParaRPr lang="th-TH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มาตรการปรับปรุง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การตรวจวัดพิสูจน์ผลประหยัด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M&amp;V)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การตรวจวัดที่ดีและประเด็นปัญหาที่พบ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ดำรงค์ บัวยอม </a:t>
                      </a:r>
                    </a:p>
                    <a:p>
                      <a:r>
                        <a:rPr lang="th-TH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มานนท์ สุขละมัย</a:t>
                      </a:r>
                    </a:p>
                    <a:p>
                      <a:r>
                        <a:rPr lang="th-TH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อานนท์ ช่วยเกิด</a:t>
                      </a:r>
                      <a:endParaRPr lang="th-TH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688734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11.30 - 12.00</a:t>
                      </a:r>
                      <a:endParaRPr lang="th-TH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การจัดทำรายงานความก้าวหน้า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ณัฐวุฒิ</a:t>
                      </a:r>
                      <a:r>
                        <a:rPr lang="th-TH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เลาหะกาญจนศิริ</a:t>
                      </a:r>
                    </a:p>
                    <a:p>
                      <a:r>
                        <a:rPr lang="th-TH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ณัฐวุฒิ</a:t>
                      </a:r>
                      <a:r>
                        <a:rPr lang="th-TH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ทันหิกรณ์</a:t>
                      </a:r>
                      <a:endParaRPr lang="th-TH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688734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12.00 - 12.30</a:t>
                      </a:r>
                      <a:endParaRPr lang="th-TH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ถาม-ตอบ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ทีมงาน มจธ.</a:t>
                      </a:r>
                      <a:endParaRPr lang="th-TH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4301"/>
            <a:ext cx="9144000" cy="8815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รูปภาพ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958" y="4302"/>
            <a:ext cx="1643041" cy="9355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1156682"/>
            <a:ext cx="847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10.00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12.30</a:t>
            </a:r>
            <a:r>
              <a:rPr lang="th-TH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น.  ประชุมชี้แจงหลักเกณฑ์ในการเข้าแข่งขันในระดับที่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106" y="190470"/>
            <a:ext cx="3223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หัวข้อการประชุม</a:t>
            </a:r>
          </a:p>
        </p:txBody>
      </p:sp>
    </p:spTree>
    <p:extLst>
      <p:ext uri="{BB962C8B-B14F-4D97-AF65-F5344CB8AC3E}">
        <p14:creationId xmlns:p14="http://schemas.microsoft.com/office/powerpoint/2010/main" val="31606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7" y="67469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ระยะเวลาของกิจกรรมในการประกวดและแข่งขัน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13" y="692696"/>
            <a:ext cx="871778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467544" y="3008382"/>
            <a:ext cx="8208912" cy="432048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txBody>
          <a:bodyPr rtlCol="0" anchor="ctr"/>
          <a:lstStyle/>
          <a:p>
            <a:pPr algn="ctr"/>
            <a:endParaRPr lang="th-TH">
              <a:noFill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67544" y="5767546"/>
            <a:ext cx="8208912" cy="432048"/>
          </a:xfrm>
          <a:prstGeom prst="rect">
            <a:avLst/>
          </a:prstGeom>
          <a:solidFill>
            <a:srgbClr val="FF3300">
              <a:alpha val="25098"/>
            </a:srgbClr>
          </a:solidFill>
        </p:spPr>
        <p:txBody>
          <a:bodyPr rtlCol="0" anchor="ctr"/>
          <a:lstStyle/>
          <a:p>
            <a:pPr algn="ctr"/>
            <a:endParaRPr lang="th-TH">
              <a:noFill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79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943285"/>
            <a:ext cx="2555776" cy="5918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221705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การดำเนินโครงการ</a:t>
            </a:r>
            <a:endParaRPr lang="th-TH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Energy Saving Building Award</a:t>
            </a:r>
            <a:endParaRPr lang="th-TH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56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405" y="3058373"/>
            <a:ext cx="1168099" cy="16687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405" y="1268761"/>
            <a:ext cx="1168099" cy="15574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5976" y="1522851"/>
            <a:ext cx="442007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520825" indent="-1520825"/>
            <a:r>
              <a:rPr lang="th-TH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ประเภทอาคารดีเลิศ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ได้รับตราสัญลักษณ์ “กฟน.อาคารประหยัดพลังงาน ดีเลิศ” พร้อมเงินรางวัล 2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,000,000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บาท ได้แก่</a:t>
            </a:r>
            <a:r>
              <a:rPr lang="th-TH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โรงพยาบาลพญาไท 2 </a:t>
            </a:r>
            <a:endParaRPr lang="th-TH" sz="1200" b="1" i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84363" indent="-1884363"/>
            <a:r>
              <a:rPr lang="th-TH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ประเภทอาคารดีเด่นพิเศษ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ได้รับตราสัญลักษณ์ “กฟน.อาคารประหยัดพลังงาน ดีเด่นพิศษ” พร้อมเงินรางวัล 5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00,000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บาท ได้แก่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สถาบัน</a:t>
            </a:r>
            <a:r>
              <a:rPr lang="th-TH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สุขภาพเด็กแห่งชาติมหาราชินี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เทส</a:t>
            </a:r>
            <a:r>
              <a:rPr lang="th-TH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โก้ โลตัส สาขาสุขาภิบาล </a:t>
            </a:r>
            <a:r>
              <a:rPr lang="en-US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-TH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200" b="1" i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แม็ค</a:t>
            </a:r>
            <a:r>
              <a:rPr lang="th-TH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 สาขา</a:t>
            </a:r>
            <a:r>
              <a:rPr lang="th-TH" sz="12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สาทร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36688" indent="-1436688"/>
            <a:r>
              <a:rPr lang="th-TH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ประเภทอาคารดีเด่น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ได้รับตราสัญลักษณ์ “กฟน.อาคารประหยัดพลังงาน ดีเด่น” </a:t>
            </a:r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ได้แก่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โรงพยาบาล</a:t>
            </a:r>
            <a:r>
              <a:rPr lang="th-TH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นครธน </a:t>
            </a:r>
            <a:endParaRPr lang="th-TH" sz="1200" b="1" i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โรงพยาบาล</a:t>
            </a:r>
            <a:r>
              <a:rPr lang="th-TH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พญาไท 3 </a:t>
            </a:r>
            <a:endParaRPr lang="th-TH" sz="1200" b="1" i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เทส</a:t>
            </a:r>
            <a:r>
              <a:rPr lang="th-TH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โก้ โลตัส สาขาพระราม 4 </a:t>
            </a:r>
            <a:endParaRPr lang="th-TH" sz="1200" b="1" i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เทส</a:t>
            </a:r>
            <a:r>
              <a:rPr lang="th-TH" sz="1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โก้ โลตัส สาขาแจ้ง</a:t>
            </a:r>
            <a:r>
              <a:rPr lang="th-TH" sz="12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วัฒนะ</a:t>
            </a:r>
          </a:p>
          <a:p>
            <a:pPr marL="1436688" indent="-1436688"/>
            <a:endParaRPr lang="th-TH" sz="14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มีผลประหยัดที่เกิดคิดเป็นพลังงานไฟฟ้าที่ประหยัดได้รวมกว่า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4.7</a:t>
            </a:r>
            <a:r>
              <a:rPr lang="th-TH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ล้านหน่วยต่อปี หรือสามารถประหยัดเงินค่าไฟฟ้าลงได้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18.2 </a:t>
            </a:r>
            <a:r>
              <a:rPr lang="th-TH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ล้านบาทต่อปี คิดเป็นการลดปริมาณการปล่อยก๊าซคาร์บอนไดออกไซดลงได้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3,416</a:t>
            </a:r>
            <a:r>
              <a:rPr lang="th-TH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ตัน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US" sz="1400" baseline="-25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-TH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ต่อปี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787" y="0"/>
            <a:ext cx="1908213" cy="10851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24" y="77746"/>
            <a:ext cx="8357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โครงการส่งเสริมการปรับปรุงประสิทธิภาพการใช้พลังงานในอาคาร ปีที่ 1  (2555-2556</a:t>
            </a:r>
            <a:r>
              <a:rPr lang="th-TH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1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</a:t>
            </a: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Saving Building Award </a:t>
            </a:r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  <a:r>
              <a:rPr lang="th-TH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1196" y="548680"/>
            <a:ext cx="4665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กลุ่มอาคารโรงพยาบาล และไฮเปอร์มาร์เก็ต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85" y="1700808"/>
            <a:ext cx="4067938" cy="4248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38" y="852228"/>
            <a:ext cx="420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อาคารที่ได้รับตราสัญลักษณ์ </a:t>
            </a:r>
          </a:p>
          <a:p>
            <a:r>
              <a:rPr lang="th-TH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กฟน.อาคารประหยัดพลังงาน</a:t>
            </a:r>
            <a:endParaRPr lang="th-TH" sz="16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38" y="137270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ระดับที่ 1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1437003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ระดับที่ 2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5976" y="852228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อาคารที่ได้รับรางวัลและตราสัญลักษณ์ กฟน.อาคารประหยัดพลังงานระดับที่ 2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51840" y="5165840"/>
            <a:ext cx="732128" cy="1695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836712"/>
            <a:ext cx="878703" cy="12248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44E81-3BE4-411C-B597-21C8C13A12FA}" type="slidenum">
              <a:rPr lang="th-TH" smtClean="0"/>
              <a:pPr>
                <a:defRPr/>
              </a:pPr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95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66" y="548680"/>
            <a:ext cx="7648575" cy="287655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16" y="3573016"/>
            <a:ext cx="7629525" cy="2952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374" y="0"/>
            <a:ext cx="6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Award 2013</a:t>
            </a:r>
            <a:endPara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รูปภาพ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792" y="15668"/>
            <a:ext cx="1872208" cy="10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797" y="4077072"/>
            <a:ext cx="1043744" cy="261859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539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2859" y="3117896"/>
            <a:ext cx="1168099" cy="1668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2860" y="1145717"/>
            <a:ext cx="1168098" cy="1707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5976" y="1704285"/>
            <a:ext cx="4420071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</a:t>
            </a:r>
            <a:r>
              <a:rPr lang="th-TH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อาคารโรงแรม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h-TH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ประเภทอาคารดีเลิศ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7800" lvl="0"/>
            <a:r>
              <a:rPr lang="th-TH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ได้รับตราสัญลักษณ์ “กฟน.อาคารประหยัดพลังงาน ดีเลิศ” พร้อมเงินรางวัล 2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,000,000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บาท </a:t>
            </a:r>
            <a:r>
              <a:rPr lang="th-TH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ได้แก่ </a:t>
            </a:r>
            <a:r>
              <a:rPr lang="th-TH" sz="11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โรงแรม 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ริชมอนด์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h-TH" sz="12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</a:t>
            </a:r>
            <a:r>
              <a:rPr lang="th-TH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อาคารดีเด่นพิเศษ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7800" lvl="0"/>
            <a:r>
              <a:rPr lang="th-TH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ได้รับตราสัญลักษณ์ “กฟน.อาคารประหยัดพลังงาน ดีเด่นพิเศษ” พร้อมเงินรางวัล 5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00,000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บาท ได้แก่ 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โรงแรม อินเตอร์คอนติเนนตัล กรุงทพ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ฯ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h-TH" sz="12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</a:t>
            </a:r>
            <a:r>
              <a:rPr lang="th-TH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อาคารดีเด่น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ที่ได้รับตราสัญลักษณ์ “กฟน.อาคารประหยัดพลังงาน ดีเด่น” ได้แก่ 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1.โรงแรม แกรนด์ เมอร์เคียว กรุงเทพ  ฟอร์จูน และ 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2.โรงแรม 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พูลแมน คิง เพาเวอร์</a:t>
            </a:r>
            <a:endParaRPr lang="en-US" sz="1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200000"/>
              </a:lnSpc>
            </a:pPr>
            <a:r>
              <a:rPr lang="th-TH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ประเภทอาคารสำนักงาน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h-TH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ประเภทอาคารดีเลิศ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7800" lvl="0"/>
            <a:r>
              <a:rPr lang="th-TH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ได้รับตราสัญลักษณ์ “กฟน.อาคารประหยัดพลังงาน ดีเลิศ” พร้อมเงินรางวัล 2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,000,000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บาท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1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–ไม่มีอาคารได้รับการพิจารณารางวัล ในระดับ ดีเลิศ-</a:t>
            </a:r>
            <a:endParaRPr lang="en-US" sz="1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h-TH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ประเภทอาคารดีเด่นพิเศษ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7800" lvl="0"/>
            <a:r>
              <a:rPr lang="th-TH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ได้รับตราสัญลักษณ์ “กฟน.อาคารประหยัดพลังงาน ดีเด่นพิเศษ” พร้อมเงินรางวัล 5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00,000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บาท</a:t>
            </a:r>
            <a:r>
              <a:rPr lang="th-TH" sz="11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ได้แก่ 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 ดิ ออฟฟิศเศส แอท เซ็นทรัลเวิลด์</a:t>
            </a:r>
            <a:endParaRPr lang="en-US" sz="1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h-TH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ประเภทอาคารดีเด่น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7800" lvl="0"/>
            <a:r>
              <a:rPr lang="th-TH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ได้รับตราสัญลักษณ์ “กฟน.อาคารประหยัดพลังงาน ดีเด่น” ได้แก่ 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 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ซี.พี.ทาวเวอร์ 1 (สีลม), 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2.ซี.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พี.ทาวเวอร์ 2 (ฟอร์จูนทาวน์)</a:t>
            </a:r>
            <a:r>
              <a:rPr lang="en-US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3.ซี.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พี.ทาวเวอร์ 3 (พญาไท), 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4.อินเตอร์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เชนจ 21, 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5.เอ็ก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ซิมแบงค์</a:t>
            </a:r>
            <a:r>
              <a:rPr lang="en-US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6.บริษัท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ผลิตไฟฟ้าราชบุรี โฮลดิ้ง จำกัด (มหาชน)</a:t>
            </a:r>
            <a:r>
              <a:rPr lang="en-US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7.เซ็นทรัล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ทาวเวอร์เอ ปิ่นเกล้า(สำนักงาน) และ 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8.สถาบัน</a:t>
            </a:r>
            <a:r>
              <a:rPr lang="th-TH" sz="11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วิทยาการตลาด</a:t>
            </a:r>
            <a:r>
              <a:rPr lang="th-TH" sz="11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ทุน</a:t>
            </a:r>
            <a:endParaRPr lang="en-US" sz="1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787" y="0"/>
            <a:ext cx="1908213" cy="10851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24" y="77746"/>
            <a:ext cx="8357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โครงการส่งเสริมการปรับปรุงประสิทธิภาพการใช้พลังงานในอาคาร ปีที่ </a:t>
            </a:r>
            <a:r>
              <a:rPr lang="th-TH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 </a:t>
            </a:r>
            <a:r>
              <a:rPr lang="th-TH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2556-2557) </a:t>
            </a:r>
            <a:endParaRPr lang="en-US" sz="1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</a:t>
            </a: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Saving Building Award </a:t>
            </a:r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r>
              <a:rPr lang="th-TH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1196" y="548680"/>
            <a:ext cx="4665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กลุ่มอาคารกลุ่มอาคารโรงแรมและสำนักงาน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38" y="852228"/>
            <a:ext cx="420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อาคารที่ได้รับตราสัญลักษณ์ </a:t>
            </a:r>
          </a:p>
          <a:p>
            <a:r>
              <a:rPr lang="th-TH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กฟน.อาคารประหยัดพลังงาน</a:t>
            </a:r>
            <a:endParaRPr lang="th-TH" sz="16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38" y="137270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ระดับที่ 1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137270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ระดับที่ 2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5976" y="852228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อาคารที่ได้รับรางวัลและตราสัญลักษณ์ กฟน.อาคารประหยัดพลังงานระดับที่ 2 </a:t>
            </a:r>
          </a:p>
        </p:txBody>
      </p:sp>
      <p:pic>
        <p:nvPicPr>
          <p:cNvPr id="13" name="รูปภาพ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38" y="1869009"/>
            <a:ext cx="4041209" cy="3936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277" y="5561856"/>
            <a:ext cx="559744" cy="12961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907998"/>
            <a:ext cx="878703" cy="12248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0506" y="5891381"/>
            <a:ext cx="399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thaiDist"/>
            <a:r>
              <a:rPr lang="th-TH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ผลประหยัดที่ได้รับจากโครงการปีที่ 2 คิดเป็นพลังงานไฟฟ้าที่ประหยัดลงได้ทั้งสิ้น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7,877,196kWh/</a:t>
            </a:r>
            <a:r>
              <a:rPr lang="th-TH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  สามารถคิดเป็นเงินค่าไฟฟ้าที่ประหยัดได้ 23,727,356 บาท/ปี ลดการปล่อยก๊าซคาร์บอนไดออกไซด์ลงได้  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576 ตัน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Co2</a:t>
            </a:r>
            <a:r>
              <a:rPr lang="th-TH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/ปี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44E81-3BE4-411C-B597-21C8C13A12FA}" type="slidenum">
              <a:rPr lang="th-TH" smtClean="0"/>
              <a:pPr>
                <a:defRPr/>
              </a:pPr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35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Award 2014</a:t>
            </a:r>
            <a:endParaRPr lang="th-TH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792" y="15668"/>
            <a:ext cx="1872208" cy="10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" y="1081692"/>
            <a:ext cx="9135763" cy="4436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1520" y="4077072"/>
            <a:ext cx="1043744" cy="26185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0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4" y="1137681"/>
            <a:ext cx="9089976" cy="5315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4" y="-9732"/>
            <a:ext cx="6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Award 2014</a:t>
            </a:r>
            <a:endPara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รูปภาพ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792" y="15668"/>
            <a:ext cx="1872208" cy="10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4" y="401398"/>
            <a:ext cx="7083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รางวัลระดับดีเด่นพิเศษและระดับดีเด่น </a:t>
            </a:r>
          </a:p>
          <a:p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ประเภทอาคาร</a:t>
            </a:r>
            <a:r>
              <a:rPr lang="th-TH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สำนักงาน</a:t>
            </a:r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ประจำปี 2014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04" y="4203508"/>
            <a:ext cx="1043744" cy="26185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439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4" y="-9732"/>
            <a:ext cx="6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Award 2014</a:t>
            </a:r>
            <a:endPara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792" y="15668"/>
            <a:ext cx="1872208" cy="10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84" y="401398"/>
            <a:ext cx="7083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รางวัล</a:t>
            </a:r>
            <a:r>
              <a:rPr lang="th-TH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ระดับดีเลิศ ดีเด่น</a:t>
            </a:r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พิเศษและระดับดีเด่น </a:t>
            </a:r>
          </a:p>
          <a:p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</a:t>
            </a:r>
            <a:r>
              <a:rPr lang="th-TH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อาคารโรงแรม </a:t>
            </a:r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ประจำปี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81692"/>
            <a:ext cx="8568952" cy="5719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005064"/>
            <a:ext cx="1043744" cy="261859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894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119675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</a:t>
            </a:r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ประเภทมหาวิทยาลัยที่ได้รับที่ได้รับรางวัลตราสัญลักษณ์ กฟน. อาคารประหยัดพลังงาน  </a:t>
            </a: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 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รายชื่อ</a:t>
            </a:r>
          </a:p>
          <a:p>
            <a:pPr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มหาวิทยาลัยเกษตรศาสตร์ วิทยาเขตบางเขน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มหาวิทยาลัยอัสสัมชัญ วิทยาเขตสุวรรณภูมิ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มหาวิทยาลัยรัตนบัญฑิต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มหาวิทยาลัยหัว</a:t>
            </a:r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เฉียวเฉลิมพระเกียรติ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มหาวิทยาลัยสยาม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มหาวิทยาลัยราชภัฏสวนสุนันทา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มหาวิทยาลัยราชภัฏจันทรเกษม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มหาวิทยาลัยกรุงเทพ วิทยาเขตกล้วยน้ำไท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มหาวิทยาลัยหอการค้าไทย</a:t>
            </a:r>
            <a:endParaRPr lang="en-US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9992" y="119675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อาคารอาคารประเภทอาคารห้างสรรพสินค้า/ศูนย์การค้า ที่ได้รับรางวัลตราสัญลักษณ์ กฟน. อาคารประหยัดพลังงาน  จำนวน  13  รายชื่อ </a:t>
            </a:r>
            <a:endParaRPr lang="th-TH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thaiDist"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สยามดิสคัฟเวอรี่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เทอร์มินอล 21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พาราไดซ์ พาร์ค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ริเวอร์ซิตี้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อิมพีเรียลเวิลด์ สำโรง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เดอะสแควร์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แฟชั่นไอส์แลนด์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เซ็นทรัลพลาซ่า รัตนาธิเบศร์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เซ็นทรัลพลาซ่า พระราม 3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เดอะมอลล์ 2 รามคำแหง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เดอะมอลล์ 3 รามคำแหง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เดอะมอลล์ 7 บางแค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342900" lvl="0" indent="-342900" algn="thaiDi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ศูนย์การค้า เดอะมอลล์ 8 บางกะปิ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38375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 Energy Saving Building Award 2015</a:t>
            </a:r>
            <a:endParaRPr lang="th-TH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80" y="755612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33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อาคารที่ผ่านเกณฑ์ </a:t>
            </a:r>
            <a:r>
              <a:rPr lang="en-US" sz="2400" b="1" dirty="0">
                <a:solidFill>
                  <a:srgbClr val="33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Index </a:t>
            </a:r>
            <a:r>
              <a:rPr lang="th-TH" sz="2400" b="1" dirty="0">
                <a:solidFill>
                  <a:srgbClr val="33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ได้รับตราสัญลักษณ์ระดับที่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30" y="4537184"/>
            <a:ext cx="1625658" cy="2269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741" y="3933056"/>
            <a:ext cx="1145259" cy="28732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00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60191"/>
            <a:ext cx="8653898" cy="5776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80" y="-27084"/>
            <a:ext cx="6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Award 2014</a:t>
            </a:r>
            <a:endPara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รูปภาพ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792" y="15668"/>
            <a:ext cx="1872208" cy="10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902" y="451531"/>
            <a:ext cx="6915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รางวัลระดับที่ 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ของ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อาคารปี 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</a:t>
            </a:r>
            <a:r>
              <a:rPr lang="th-TH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42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836" y="18926"/>
            <a:ext cx="146823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986" y="1052736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หัวข้อนำเสนอ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6" y="655964"/>
            <a:ext cx="7530728" cy="3967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610" y="-4390"/>
            <a:ext cx="911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โครงการส่งเสริมการปรับปรุงประสิทธิภาพการใช้พลังงานในอาคาร</a:t>
            </a:r>
            <a:br>
              <a:rPr lang="th-TH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Energy Saving Building</a:t>
            </a:r>
            <a:endParaRPr lang="th-TH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7544" y="1556792"/>
            <a:ext cx="80648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กำหนดการประชุม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วัตถุประสงค์ของการ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ประชุม</a:t>
            </a:r>
            <a:endParaRPr lang="th-TH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ความ</a:t>
            </a: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เป็นมาและแนวคิดของโครงการ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วัตถุประสงค์ของโครงการ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รูปแบบการประกวดและแข่งขัน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ประโยชน์ที่อาคารที่เข้าร่วมการประกวดและแข่งขันจะได้รับ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เกณฑ์การตัดสินในระดับที่ 2</a:t>
            </a:r>
          </a:p>
          <a:p>
            <a:pPr lvl="1">
              <a:spcBef>
                <a:spcPts val="0"/>
              </a:spcBef>
            </a:pPr>
            <a:r>
              <a:rPr lang="th-TH" sz="1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-แนวทางการจำแนกการพิจารณาการให้คะแนนมาตรการและกิจกรรมด้านการอนุรักษ์พลังงาน</a:t>
            </a:r>
          </a:p>
          <a:p>
            <a:pPr lvl="1">
              <a:spcBef>
                <a:spcPts val="0"/>
              </a:spcBef>
            </a:pPr>
            <a:r>
              <a:rPr lang="th-TH" sz="1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-กิจกรรมในการแข่งขันรอบที่ 2</a:t>
            </a:r>
          </a:p>
          <a:p>
            <a:pPr lvl="1">
              <a:spcBef>
                <a:spcPts val="0"/>
              </a:spcBef>
            </a:pPr>
            <a:r>
              <a:rPr lang="th-TH" sz="1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-กิจกรรมการเข้าเยี่ยมประเมินในพื้นที่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รายชื่อคณะกรรมการในรอบที่ 2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ระยะเวลาของกิจกรรมในการประกวดและ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แข่งขัน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MEA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Award 2015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ภาพรวมการ</a:t>
            </a: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ดำเนินโครงการ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MEA Energy Saving Building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Award</a:t>
            </a: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ตัวแทนหมายเลขภาพนิ่ง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4</a:t>
            </a:fld>
            <a:endParaRPr lang="th-TH"/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476" y="3092991"/>
            <a:ext cx="4900848" cy="15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80" y="-27084"/>
            <a:ext cx="6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 Award 2014</a:t>
            </a:r>
            <a:endPara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792" y="15668"/>
            <a:ext cx="1872208" cy="10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902" y="451531"/>
            <a:ext cx="8064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รางวัลระดับที่ 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ของ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อาคารปี </a:t>
            </a:r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th-TH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ประเภทศูนย์การค้า / ห้างสรรพสินค้า</a:t>
            </a:r>
            <a:endParaRPr lang="th-TH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07657"/>
            <a:ext cx="8784976" cy="5863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16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17" y="248032"/>
            <a:ext cx="5079455" cy="634932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615" y="248033"/>
            <a:ext cx="1673665" cy="142375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614" y="1763955"/>
            <a:ext cx="1673665" cy="167366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539" y="3460226"/>
            <a:ext cx="2410584" cy="151014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811" y="3460226"/>
            <a:ext cx="2314281" cy="151014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6053" y="240237"/>
            <a:ext cx="1841039" cy="143154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6053" y="1763956"/>
            <a:ext cx="1841039" cy="1673664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821" y="5017978"/>
            <a:ext cx="2403271" cy="1726684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5017978"/>
            <a:ext cx="2314229" cy="17266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17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649" y="0"/>
            <a:ext cx="434657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2474913"/>
            <a:ext cx="8136905" cy="4119097"/>
          </a:xfrm>
          <a:prstGeom prst="rect">
            <a:avLst/>
          </a:prstGeom>
        </p:spPr>
      </p:pic>
      <p:grpSp>
        <p:nvGrpSpPr>
          <p:cNvPr id="7" name="กลุ่ม 6"/>
          <p:cNvGrpSpPr/>
          <p:nvPr/>
        </p:nvGrpSpPr>
        <p:grpSpPr>
          <a:xfrm>
            <a:off x="7246318" y="5024209"/>
            <a:ext cx="1297874" cy="1512887"/>
            <a:chOff x="7246318" y="5024209"/>
            <a:chExt cx="1297874" cy="1512887"/>
          </a:xfrm>
        </p:grpSpPr>
        <p:pic>
          <p:nvPicPr>
            <p:cNvPr id="1026" name="Picture 2" descr="C:\Users\Warut\Dropbox\Temp\MEA _FacebookQ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280" y="5266184"/>
              <a:ext cx="1270912" cy="1270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246318" y="5024209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Facebook</a:t>
              </a:r>
              <a:endPara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5893375" y="5024209"/>
            <a:ext cx="1270913" cy="1512888"/>
            <a:chOff x="5893375" y="5024209"/>
            <a:chExt cx="1270913" cy="1512888"/>
          </a:xfrm>
        </p:grpSpPr>
        <p:pic>
          <p:nvPicPr>
            <p:cNvPr id="1027" name="Picture 3" descr="C:\Users\Warut\Dropbox\Temp\MEA_WebQR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375" y="5266184"/>
              <a:ext cx="1270913" cy="1270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940152" y="5024209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Website</a:t>
              </a:r>
              <a:endPara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88640"/>
            <a:ext cx="1540006" cy="38636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711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7308304" y="6356350"/>
            <a:ext cx="1378496" cy="365125"/>
          </a:xfrm>
        </p:spPr>
        <p:txBody>
          <a:bodyPr>
            <a:normAutofit/>
          </a:bodyPr>
          <a:lstStyle/>
          <a:p>
            <a:pPr algn="r"/>
            <a:fld id="{24AE2F6E-FE09-4FE1-ADCF-D5420C5032BC}" type="slidenum">
              <a:rPr lang="th-TH" sz="1600" smtClean="0"/>
              <a:pPr algn="r"/>
              <a:t>5</a:t>
            </a:fld>
            <a:endParaRPr lang="th-TH"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958" y="4302"/>
            <a:ext cx="1643041" cy="9355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29" y="1003962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b="1" dirty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วัตถุประสงค์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318" y="4188460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 marL="342900" indent="-342900">
              <a:buFont typeface="Wingdings" panose="05000000000000000000" pitchFamily="2" charset="2"/>
              <a:buChar char="v"/>
              <a:defRPr sz="2400" b="1">
                <a:solidFill>
                  <a:srgbClr val="003300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th-TH" dirty="0"/>
              <a:t> กลุ่มเป้าหมาย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269" y="1452080"/>
            <a:ext cx="87937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ct val="150000"/>
              </a:lnSpc>
              <a:buFont typeface="Wingdings" pitchFamily="2" charset="2"/>
              <a:buChar char="§"/>
            </a:pPr>
            <a:r>
              <a:rPr lang="th-TH" sz="2000" b="1" dirty="0" smtClean="0">
                <a:latin typeface="Tahoma" pitchFamily="34" charset="0"/>
                <a:cs typeface="Tahoma" pitchFamily="34" charset="0"/>
              </a:rPr>
              <a:t>เพื่อชี้แจง ทำ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ความเข้าใจ</a:t>
            </a:r>
            <a:r>
              <a:rPr lang="th-TH" sz="2000" b="1" dirty="0" smtClean="0">
                <a:latin typeface="Tahoma" pitchFamily="34" charset="0"/>
                <a:cs typeface="Tahoma" pitchFamily="34" charset="0"/>
              </a:rPr>
              <a:t>ในกิจกรรม หลักเกณฑ์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ใน</a:t>
            </a:r>
            <a:r>
              <a:rPr lang="th-TH" sz="2000" b="1" dirty="0" smtClean="0">
                <a:latin typeface="Tahoma" pitchFamily="34" charset="0"/>
                <a:cs typeface="Tahoma" pitchFamily="34" charset="0"/>
              </a:rPr>
              <a:t>การแข่งขัน การจัดทำทำ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เอกสาร และแนวทางการ</a:t>
            </a:r>
            <a:r>
              <a:rPr lang="th-TH" sz="2000" b="1" dirty="0" smtClean="0">
                <a:latin typeface="Tahoma" pitchFamily="34" charset="0"/>
                <a:cs typeface="Tahoma" pitchFamily="34" charset="0"/>
              </a:rPr>
              <a:t>ตัดสินการแข่งขันในรอบที่ 2 </a:t>
            </a:r>
            <a:endParaRPr lang="th-TH" sz="2000" b="1" dirty="0">
              <a:latin typeface="Tahoma" pitchFamily="34" charset="0"/>
              <a:cs typeface="Tahoma" pitchFamily="34" charset="0"/>
            </a:endParaRPr>
          </a:p>
          <a:p>
            <a:pPr marL="271463" indent="-271463">
              <a:lnSpc>
                <a:spcPct val="150000"/>
              </a:lnSpc>
              <a:buFont typeface="Wingdings" pitchFamily="2" charset="2"/>
              <a:buChar char="§"/>
            </a:pPr>
            <a:r>
              <a:rPr lang="th-TH" sz="2000" b="1" dirty="0" smtClean="0">
                <a:latin typeface="Tahoma" pitchFamily="34" charset="0"/>
                <a:cs typeface="Tahoma" pitchFamily="34" charset="0"/>
              </a:rPr>
              <a:t>สร้างกิจกรรม และบรรยากาศการ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แข่งขันในกลุ่มอาคารปี 3 </a:t>
            </a:r>
          </a:p>
          <a:p>
            <a:pPr marL="271463" indent="-271463">
              <a:lnSpc>
                <a:spcPct val="150000"/>
              </a:lnSpc>
              <a:buFont typeface="Wingdings" pitchFamily="2" charset="2"/>
              <a:buChar char="§"/>
            </a:pPr>
            <a:r>
              <a:rPr lang="th-TH" sz="2000" b="1" dirty="0">
                <a:latin typeface="Tahoma" pitchFamily="34" charset="0"/>
                <a:cs typeface="Tahoma" pitchFamily="34" charset="0"/>
              </a:rPr>
              <a:t>ส่งเสริมให้เกิด</a:t>
            </a:r>
            <a:r>
              <a:rPr lang="th-TH" sz="2000" b="1" dirty="0" smtClean="0">
                <a:latin typeface="Tahoma" pitchFamily="34" charset="0"/>
                <a:cs typeface="Tahoma" pitchFamily="34" charset="0"/>
              </a:rPr>
              <a:t>ความความร่วมมือที่ดีระหว่างผู้ร่วม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โครงการ </a:t>
            </a:r>
          </a:p>
          <a:p>
            <a:pPr marL="271463" indent="-271463">
              <a:lnSpc>
                <a:spcPct val="150000"/>
              </a:lnSpc>
              <a:buFont typeface="Wingdings" pitchFamily="2" charset="2"/>
              <a:buChar char="§"/>
            </a:pPr>
            <a:r>
              <a:rPr lang="th-TH" sz="2000" b="1" dirty="0">
                <a:latin typeface="Tahoma" pitchFamily="34" charset="0"/>
                <a:cs typeface="Tahoma" pitchFamily="34" charset="0"/>
              </a:rPr>
              <a:t>สร้างความรู้</a:t>
            </a:r>
            <a:r>
              <a:rPr lang="th-TH" sz="2000" b="1" dirty="0" smtClean="0">
                <a:latin typeface="Tahoma" pitchFamily="34" charset="0"/>
                <a:cs typeface="Tahoma" pitchFamily="34" charset="0"/>
              </a:rPr>
              <a:t>จักคุ้นเคย 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ระหว่างผู้ปฏิบัติงานในอาคาร กฟน. และ มจธ.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8598" y="4650125"/>
            <a:ext cx="7257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50000"/>
              </a:lnSpc>
              <a:buFont typeface="Wingdings" pitchFamily="2" charset="2"/>
              <a:buChar char="§"/>
            </a:pPr>
            <a:r>
              <a:rPr lang="th-TH" sz="1600" b="1" dirty="0" smtClean="0">
                <a:latin typeface="Tahoma" pitchFamily="34" charset="0"/>
                <a:cs typeface="Tahoma" pitchFamily="34" charset="0"/>
              </a:rPr>
              <a:t>ผู้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ประสานงาน/จนท. /ทีมงานของ</a:t>
            </a:r>
            <a:r>
              <a:rPr lang="th-TH" sz="1600" b="1" dirty="0" smtClean="0">
                <a:latin typeface="Tahoma" pitchFamily="34" charset="0"/>
                <a:cs typeface="Tahoma" pitchFamily="34" charset="0"/>
              </a:rPr>
              <a:t>อาคาร</a:t>
            </a:r>
          </a:p>
          <a:p>
            <a:pPr marL="266700" indent="-266700">
              <a:lnSpc>
                <a:spcPct val="150000"/>
              </a:lnSpc>
              <a:buFont typeface="Wingdings" pitchFamily="2" charset="2"/>
              <a:buChar char="§"/>
            </a:pPr>
            <a:r>
              <a:rPr lang="th-TH" sz="1600" b="1" dirty="0" smtClean="0">
                <a:latin typeface="Tahoma" pitchFamily="34" charset="0"/>
                <a:cs typeface="Tahoma" pitchFamily="34" charset="0"/>
              </a:rPr>
              <a:t>คณะกรรมการ คณะทำงานในโครงการฯ</a:t>
            </a:r>
            <a:endParaRPr lang="th-TH" sz="1600" b="1" dirty="0">
              <a:latin typeface="Tahoma" pitchFamily="34" charset="0"/>
              <a:cs typeface="Tahoma" pitchFamily="34" charset="0"/>
            </a:endParaRPr>
          </a:p>
          <a:p>
            <a:pPr marL="266700" indent="-266700">
              <a:lnSpc>
                <a:spcPct val="150000"/>
              </a:lnSpc>
              <a:buFont typeface="Wingdings" pitchFamily="2" charset="2"/>
              <a:buChar char="§"/>
            </a:pPr>
            <a:r>
              <a:rPr lang="th-TH" sz="1600" b="1" dirty="0" smtClean="0">
                <a:latin typeface="Tahoma" pitchFamily="34" charset="0"/>
                <a:cs typeface="Tahoma" pitchFamily="34" charset="0"/>
              </a:rPr>
              <a:t>เจ้าหน้าที่ กฟน. ตัวแทนสำนักงานเขต</a:t>
            </a:r>
          </a:p>
          <a:p>
            <a:pPr marL="266700" indent="-266700">
              <a:lnSpc>
                <a:spcPct val="150000"/>
              </a:lnSpc>
              <a:buFont typeface="Wingdings" pitchFamily="2" charset="2"/>
              <a:buChar char="§"/>
            </a:pPr>
            <a:r>
              <a:rPr lang="th-TH" sz="1600" b="1" dirty="0" smtClean="0">
                <a:latin typeface="Tahoma" pitchFamily="34" charset="0"/>
                <a:cs typeface="Tahoma" pitchFamily="34" charset="0"/>
              </a:rPr>
              <a:t>ทีมงาน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ที่</a:t>
            </a:r>
            <a:r>
              <a:rPr lang="th-TH" sz="1600" b="1" dirty="0" smtClean="0">
                <a:latin typeface="Tahoma" pitchFamily="34" charset="0"/>
                <a:cs typeface="Tahoma" pitchFamily="34" charset="0"/>
              </a:rPr>
              <a:t>ปรึกษา ผู้ดำเนินการแข่งขัน   </a:t>
            </a:r>
            <a:endParaRPr lang="th-TH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29" y="136228"/>
            <a:ext cx="5174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วัตถุประสงค์ของการประชุม</a:t>
            </a:r>
          </a:p>
        </p:txBody>
      </p:sp>
    </p:spTree>
    <p:extLst>
      <p:ext uri="{BB962C8B-B14F-4D97-AF65-F5344CB8AC3E}">
        <p14:creationId xmlns:p14="http://schemas.microsoft.com/office/powerpoint/2010/main" val="34562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916832"/>
            <a:ext cx="716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ความเป็นมาและแนวคิด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ของโครงการ</a:t>
            </a:r>
            <a:endParaRPr lang="th-TH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289B8-5B15-4FD9-A029-B9F499EBC50E}" type="slidenum">
              <a:rPr lang="th-TH" smtClean="0"/>
              <a:pPr>
                <a:defRPr/>
              </a:pPr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26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732"/>
            <a:ext cx="7164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ความเป็นมาและแนวคิดของโครงการ</a:t>
            </a:r>
            <a:endPara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51520" y="5805264"/>
            <a:ext cx="8720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u="sng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หมายเหตุ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ศ.ดร.</a:t>
            </a:r>
            <a:r>
              <a:rPr lang="th-TH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สุรพงษ์ จิระรัตนานนท์ นักวิจัยบัณฑิตวิทยาลัยร่วมด้านพลังงานและสิ่งแวดล้อม (เจจีซี :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JGSEE) </a:t>
            </a:r>
            <a:r>
              <a:rPr lang="th-TH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มหาวิทยาลัยเทคโนโลยีพระจอมเกล้าธนบุรี (มจธ.) ผู้พัฒนาโปรแกรมบี</a:t>
            </a:r>
            <a:r>
              <a:rPr lang="th-TH" sz="1600" dirty="0" err="1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ซิน</a:t>
            </a:r>
            <a:r>
              <a:rPr lang="th-TH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BESIN : Building Energy Simulation) </a:t>
            </a:r>
            <a:r>
              <a:rPr lang="th-TH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หรือโปรแกรมจำลองสภาพการใช้พลังงานในอาคาร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7504" y="528952"/>
            <a:ext cx="19255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แนวคิดเบื้องต้น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3528" y="1151454"/>
            <a:ext cx="864855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การไฟฟ้านคร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หลวง(กฟน.) มี</a:t>
            </a: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แนวความคิดที่อยากจะต่อยอดผลงานวิจัยที่ได้ทำ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ร่วมกับ  ศ.ดร. สุ</a:t>
            </a:r>
            <a:r>
              <a:rPr lang="th-TH" sz="1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รพงศ์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จิระรัตนานนท์ ในเรื่องของ</a:t>
            </a:r>
            <a:r>
              <a:rPr lang="th-TH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ตัวชี้วัดประสิทธิภาพการใช้พลังงานเพื่อการปรับปรุงอาคาร</a:t>
            </a:r>
          </a:p>
          <a:p>
            <a:pPr marL="285750" indent="-285750" algn="thaiDist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กฟน. อยาก</a:t>
            </a: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แนะนำ</a:t>
            </a:r>
            <a:r>
              <a:rPr lang="th-TH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เกณฑ์มาตรฐานการใช้พลังงานในอาคาร (</a:t>
            </a:r>
            <a:r>
              <a:rPr lang="en-US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MEA Index) </a:t>
            </a: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เพื่อให้อาคารทราบถึงประสิทธิภาพการใช้พลังงานของตน</a:t>
            </a:r>
          </a:p>
          <a:p>
            <a:pPr marL="285750" indent="-285750" algn="thaiDist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กฟน. อยาก</a:t>
            </a: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ให้มี</a:t>
            </a:r>
            <a:r>
              <a:rPr lang="th-TH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ตรารับรองประสิทธิภาพ</a:t>
            </a: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ไว้กับอาคาร เพื่อช่วยส่งเสริมประชาสัมพันธ์อาคารที่มีการใช้พลังงานอย่างมีประสิทธิภาพ</a:t>
            </a:r>
          </a:p>
          <a:p>
            <a:pPr marL="285750" indent="-285750" algn="thaiDist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เพื่อแนะนำค่าเกณฑ์มาตรฐานที่ทำขึ้นใหม่และแนะนำตราสัญลักษณ์ 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กฟน. จึง</a:t>
            </a: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ดำเนินการในแนวของ</a:t>
            </a:r>
            <a:r>
              <a:rPr lang="th-TH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การประกวดและ</a:t>
            </a:r>
            <a:r>
              <a:rPr lang="th-TH" sz="1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แข่งขัน   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โดยให้มหาวิทยาลัยเทคโนโลยีพระจอมเกล้าธนบุรีเป็นผู้ดำเนินการ</a:t>
            </a:r>
            <a:endParaRPr lang="th-TH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thaiDist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ดำเนินการประกวดและแข่งขัน</a:t>
            </a:r>
            <a:r>
              <a:rPr lang="th-TH" sz="1800" b="1" dirty="0" smtClean="0">
                <a:solidFill>
                  <a:srgbClr val="FF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ต่อเนื่อง </a:t>
            </a:r>
            <a:r>
              <a:rPr lang="th-TH" sz="1800" b="1" dirty="0">
                <a:solidFill>
                  <a:srgbClr val="FF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</a:t>
            </a:r>
            <a:r>
              <a:rPr lang="th-TH" sz="1800" b="1" dirty="0" smtClean="0">
                <a:solidFill>
                  <a:srgbClr val="FF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ปี 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โดยดำเนินการปีละสองกลุ่มประเภทอาคาร</a:t>
            </a:r>
            <a:endParaRPr lang="th-TH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thaiDist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หลังจากนั้นจะเป็นการดำเนินการในลักษณะของ</a:t>
            </a:r>
            <a:r>
              <a:rPr lang="th-TH" sz="1800" b="1" dirty="0">
                <a:solidFill>
                  <a:srgbClr val="FF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การขอตราสัญลักษณ์รับรองอาคาร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D30E6EE-A9F0-40F0-983D-10DE7A50EFB2}" type="slidenum">
              <a:rPr lang="th-TH" smtClean="0"/>
              <a:pPr algn="r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13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051720" y="2132856"/>
            <a:ext cx="5404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3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วัตถุประสงค์ของโครงการ</a:t>
            </a:r>
            <a:endParaRPr lang="th-TH" sz="3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160"/>
            <a:ext cx="9144000" cy="18418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D30E6EE-A9F0-40F0-983D-10DE7A50EFB2}" type="slidenum">
              <a:rPr lang="th-TH" smtClean="0"/>
              <a:pPr algn="r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68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57825"/>
            <a:ext cx="9144000" cy="1400175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07504" y="116632"/>
            <a:ext cx="4043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วัตถุประสงค์ของ</a:t>
            </a:r>
            <a:r>
              <a:rPr lang="th-TH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โครงการ</a:t>
            </a:r>
            <a:endParaRPr lang="th-TH" sz="2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51520" y="870386"/>
            <a:ext cx="871296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th-TH" sz="20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 กฟน. </a:t>
            </a:r>
            <a:r>
              <a:rPr lang="th-TH" sz="20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ได้กำหนด</a:t>
            </a:r>
            <a:r>
              <a:rPr lang="th-TH" sz="20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วัตถุประสงค์ของโครงการ ดังต่อไปนี้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เพื่อ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ยกย่องเชิดชูอาคารที่ดำเนินการอนุรักษ์พลังงานมาอย่างต่อเนื่อง 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มีความมุ่งมั่นและมีผลประหยัด</a:t>
            </a:r>
            <a:r>
              <a:rPr lang="th-TH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ชัดเจนใน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ระดับสูงให้เป็นตัวอย่างที่ดีในด้านการดำเนินการเพื่อการอนุรักษ์พลังงานที่พึงยึดเป็น</a:t>
            </a:r>
            <a:r>
              <a:rPr lang="th-TH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แบบอย่าง โดย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การมอบเครื่องหมายแสดงประสิทธิภาพการใช้พลังงานในอาคารของ กฟน.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เพื่อ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ส่งเสริมและกระตุ้นให้เจ้าของอาคาร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เกิดแรงจูงใจในการอนุรักษ์พลังงาน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เพื่อ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สร้าง</a:t>
            </a:r>
            <a:r>
              <a:rPr lang="th-TH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จิตสำนึก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ให้ผู้ซื้อ/ผู้เช่า/เจ้าของอาคาร 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ได้ตระหนักถึงคุณค่าของการอนุรักษ์พลังงานโครงการส่งเสริมการปรับปรุงประสิทธิภาพการใช้พลังงานใน</a:t>
            </a:r>
            <a:r>
              <a:rPr lang="th-TH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อาคาร</a:t>
            </a:r>
            <a:endParaRPr lang="th-TH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เพื่อ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เผยแพร่ความรู้และ</a:t>
            </a:r>
            <a:r>
              <a:rPr lang="th-TH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ให้คำแนะน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ำ</a:t>
            </a:r>
            <a:r>
              <a:rPr lang="th-TH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ด้าน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การอนุรักษ์พลังงาน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และใช้พลังงานอย่างมีประสิทธิภาพ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th-TH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เพื่อ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สนับสนุนให้ประชาชนใช้บริการจากอาคารที่ได้รับเครื่องหมายแสดงประสิทธิภาพ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การใช้พลังงานในอาคาร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D30E6EE-A9F0-40F0-983D-10DE7A50EFB2}" type="slidenum">
              <a:rPr lang="th-TH" smtClean="0"/>
              <a:pPr algn="r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93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tretch>
            <a:fillRect l="-2229" r="-2675" b="-6168"/>
          </a:stretch>
        </a:blipFill>
      </a:spPr>
      <a:bodyPr/>
      <a:lstStyle>
        <a:defPPr>
          <a:defRPr>
            <a:noFill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000" b="1" dirty="0" smtClean="0">
            <a:solidFill>
              <a:srgbClr val="FF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4210</TotalTime>
  <Words>3126</Words>
  <Application>Microsoft Office PowerPoint</Application>
  <PresentationFormat>On-screen Show (4:3)</PresentationFormat>
  <Paragraphs>417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Angsana New</vt:lpstr>
      <vt:lpstr>Arial</vt:lpstr>
      <vt:lpstr>Calibri</vt:lpstr>
      <vt:lpstr>Cordia New</vt:lpstr>
      <vt:lpstr>Symbol</vt:lpstr>
      <vt:lpstr>Tahoma</vt:lpstr>
      <vt:lpstr>TH SarabunPSK</vt:lpstr>
      <vt:lpstr>Wingdings</vt:lpstr>
      <vt:lpstr>ชุดรูปแบบของ Office</vt:lpstr>
      <vt:lpstr>1_ชุดรูปแบบของ Office</vt:lpstr>
      <vt:lpstr>เกณฑ์ประสิทธิภาพการใช้พลังงาน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กิจกรรมการเข้าเยี่ยมประเมินในพื้นที่</vt:lpstr>
      <vt:lpstr>กิจกรรมการเข้าเยี่ยมประเมินในพื้นที่</vt:lpstr>
      <vt:lpstr>กิจกรรมการเข้าเยี่ยมประเมินในพื้นที่</vt:lpstr>
      <vt:lpstr>กิจกรรมการเข้าเยี่ยมประเมินในพื้นที่</vt:lpstr>
      <vt:lpstr>กิจกรรมการเข้าเยี่ยมประเมินในพื้นที่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อาคารฉลากทอง</dc:title>
  <dc:creator>nathawut</dc:creator>
  <cp:lastModifiedBy>wilawan</cp:lastModifiedBy>
  <cp:revision>351</cp:revision>
  <dcterms:created xsi:type="dcterms:W3CDTF">2012-02-01T09:23:51Z</dcterms:created>
  <dcterms:modified xsi:type="dcterms:W3CDTF">2015-04-07T04:06:56Z</dcterms:modified>
</cp:coreProperties>
</file>